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2" r:id="rId6"/>
    <p:sldId id="261" r:id="rId7"/>
    <p:sldId id="264" r:id="rId8"/>
    <p:sldId id="263" r:id="rId9"/>
    <p:sldId id="268" r:id="rId10"/>
    <p:sldId id="265" r:id="rId11"/>
    <p:sldId id="269" r:id="rId12"/>
    <p:sldId id="270" r:id="rId13"/>
    <p:sldId id="266" r:id="rId14"/>
    <p:sldId id="267" r:id="rId15"/>
    <p:sldId id="271" r:id="rId16"/>
  </p:sldIdLst>
  <p:sldSz cx="12192000" cy="6858000"/>
  <p:notesSz cx="6858000" cy="9144000"/>
  <p:embeddedFontLst>
    <p:embeddedFont>
      <p:font typeface="Noto Sans CJK KR Medium" panose="020B0600000000000000" pitchFamily="34" charset="-127"/>
      <p:regular r:id="rId18"/>
    </p:embeddedFont>
    <p:embeddedFont>
      <p:font typeface="맑은 고딕" panose="020B0503020000020004" pitchFamily="50" charset="-127"/>
      <p:regular r:id="rId19"/>
      <p:bold r:id="rId20"/>
    </p:embeddedFont>
    <p:embeddedFont>
      <p:font typeface="Cambria Math" panose="02040503050406030204" pitchFamily="18" charset="0"/>
      <p:regular r:id="rId21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0B393-CD34-4BD2-8A5A-61E53027B7B9}" type="datetimeFigureOut">
              <a:rPr lang="ko-KR" altLang="en-US" smtClean="0"/>
              <a:t>2021-11-22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678C5-A4FD-4274-84C3-26863BBA8C9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2103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235F887-E903-472A-A7B5-E2AF419446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73D2961-9BDE-4E7C-A13B-04651373F5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5C4A20B-424E-43B7-9D7C-043CF584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D765-165D-42C8-AB94-A149BAD1BFDB}" type="datetimeFigureOut">
              <a:rPr lang="ko-KR" altLang="en-US" smtClean="0"/>
              <a:t>2021-11-22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2EBE9F7-FD3D-407C-97D4-51CBBABD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843F810-B119-4D03-B276-A7A69D2B0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E894-647C-40FE-A596-C1C96D1E01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94192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6B7C310-C0AC-4BAB-B0D4-7FF069D4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FCFE9BA9-CCB3-46A5-8147-70EAFD4EBA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50D2F77-FBC5-47F2-A32C-3A9A37680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D765-165D-42C8-AB94-A149BAD1BFDB}" type="datetimeFigureOut">
              <a:rPr lang="ko-KR" altLang="en-US" smtClean="0"/>
              <a:t>2021-11-22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D8351C-8DB5-49D2-B91F-3017B5B08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8677E16-389A-42CC-BA5C-A9F65D38E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E894-647C-40FE-A596-C1C96D1E01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10909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961D45A3-226B-4C1F-B7D3-78260841C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E8C14F2-821A-4733-A8A1-372074DFE5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F6710F-88CF-496E-AE5E-0144276B6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D765-165D-42C8-AB94-A149BAD1BFDB}" type="datetimeFigureOut">
              <a:rPr lang="ko-KR" altLang="en-US" smtClean="0"/>
              <a:t>2021-11-22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D8E1E65-CFFE-4821-826C-90DB5E32B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4946C20-F6CD-4AFD-9D0C-48EA5295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E894-647C-40FE-A596-C1C96D1E01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63650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CA9AAD-AA05-4BB1-AC2A-256A7F9C1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1FDEA7D-BCD3-432E-BFCB-7AF6D0DBF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D4709FC-F9AC-497F-9242-74A2377D2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D765-165D-42C8-AB94-A149BAD1BFDB}" type="datetimeFigureOut">
              <a:rPr lang="ko-KR" altLang="en-US" smtClean="0"/>
              <a:t>2021-11-22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D86726E-7011-4A7F-B4EE-11152FB4A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5A51421-8441-4B50-B022-C2F0DEE3F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E894-647C-40FE-A596-C1C96D1E01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8374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EEC8B9E-91DA-4E56-859C-0118D33F1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6F432BF-9161-4DB5-9F22-5EB74A4E3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AECC23-2BD4-42C2-B82D-C8EFAC495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D765-165D-42C8-AB94-A149BAD1BFDB}" type="datetimeFigureOut">
              <a:rPr lang="ko-KR" altLang="en-US" smtClean="0"/>
              <a:t>2021-11-22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79E645A-9A8F-4CC4-9A64-D4577958C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3867636-BCD5-4844-B8BD-16B5CE2E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E894-647C-40FE-A596-C1C96D1E01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96488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A1187F-648B-45B7-A47F-099FF4EE9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AC519A3-8094-42B9-9E26-F7D7A44AAE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C04F949-3C1C-46A2-8C4B-453E6F8429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D11BBCC-1E0B-4E4B-B666-591B3045F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D765-165D-42C8-AB94-A149BAD1BFDB}" type="datetimeFigureOut">
              <a:rPr lang="ko-KR" altLang="en-US" smtClean="0"/>
              <a:t>2021-11-22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063DA72-DB68-4292-94BB-58BE8A476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E478213-9772-4450-933F-6C57CDAD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E894-647C-40FE-A596-C1C96D1E01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474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73BA8B-47C1-41D7-8E01-AEAB93675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A5399AF-97EC-4D60-ACF7-A7A44A0C26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F2D331D-83AB-43EB-93F3-CF07B0EDA7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E16956BE-8365-4529-9143-3928F37ACB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1C873B-2AA9-4654-A33E-BD0E8F2B9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4592A9C-FCDE-4543-A9EB-B3261ACEF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D765-165D-42C8-AB94-A149BAD1BFDB}" type="datetimeFigureOut">
              <a:rPr lang="ko-KR" altLang="en-US" smtClean="0"/>
              <a:t>2021-11-22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795B4E9-5134-49E0-B107-CFD621CAE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2EB4EA17-FD06-4A82-888A-DD0A87A58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E894-647C-40FE-A596-C1C96D1E01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8407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E962DE-F54A-493B-8CFC-DD630F612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5F3F75E-7F76-4EF6-BF0B-4DE07D989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D765-165D-42C8-AB94-A149BAD1BFDB}" type="datetimeFigureOut">
              <a:rPr lang="ko-KR" altLang="en-US" smtClean="0"/>
              <a:t>2021-11-22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7535897-DE3D-408D-AA15-992854DB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4C83026-F7DE-4E7E-B7A2-CBEA4842F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E894-647C-40FE-A596-C1C96D1E01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647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6F53668-20AC-4B43-8F1B-800093639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D765-165D-42C8-AB94-A149BAD1BFDB}" type="datetimeFigureOut">
              <a:rPr lang="ko-KR" altLang="en-US" smtClean="0"/>
              <a:t>2021-11-22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D8D30E5-9D14-4505-AE66-48BBE92AF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FEA8120-FE4D-4514-A464-9F26710D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E894-647C-40FE-A596-C1C96D1E01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1826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0DFEF10-3B58-483A-A83A-525068C0B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9178D9C-41DE-4A0D-9908-4D7A6CDD9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947A80D-3B9E-48F6-BC8C-741046EF4B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1BCF666-4B54-4286-8237-EB7E9AB35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D765-165D-42C8-AB94-A149BAD1BFDB}" type="datetimeFigureOut">
              <a:rPr lang="ko-KR" altLang="en-US" smtClean="0"/>
              <a:t>2021-11-22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D66A38D6-ACBF-4A7F-8837-7976A6E0C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9BF0D762-D40F-4395-A0FB-2AB6626D5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E894-647C-40FE-A596-C1C96D1E01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0627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6CC118-E703-44CD-B127-0ABF2DC88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8B8354B-9035-4CAC-997E-F4250F27AB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BC61386-EA53-4935-86B0-1C8BB118DB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897E080-8D6E-4D4F-82B5-2B257B092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2FD765-165D-42C8-AB94-A149BAD1BFDB}" type="datetimeFigureOut">
              <a:rPr lang="ko-KR" altLang="en-US" smtClean="0"/>
              <a:t>2021-11-22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42C84FA-E9B6-4D4B-B2AD-2FF34BBF7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5CE9CED9-FCA9-4759-B852-3B5B0C4A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AE894-647C-40FE-A596-C1C96D1E01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11632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3336E51A-EE50-473B-87BC-92FBCA250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F7E12B-B9D4-424B-A5C1-8CE1337965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7B6CDF-4832-4095-B914-81B8EF6DB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FD765-165D-42C8-AB94-A149BAD1BFDB}" type="datetimeFigureOut">
              <a:rPr lang="ko-KR" altLang="en-US" smtClean="0"/>
              <a:t>2021-11-22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27C276E7-08B7-455E-AFA9-A7EDB8264F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1B926CF-A3C6-4F79-8868-E3D6F8AF8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AE894-647C-40FE-A596-C1C96D1E017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2267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iwon79/smile_transformation" TargetMode="External"/><Relationship Id="rId2" Type="http://schemas.openxmlformats.org/officeDocument/2006/relationships/hyperlink" Target="https://github.com/PositivePeriod/Transformation-Visualization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jeukhwang@gmail.com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stackoverflow.com/questions/59142946/how-can-i-strictly-limit-scope-within-a-function-or-block" TargetMode="Externa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github.com/PositivePeriod/MakeItShorter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vzhou842/example-.io-game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984CAE-C81A-4C57-9F37-34B5040A38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Make It Shorter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03E3C72-339B-4E8C-B866-599C1C9232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19-124 Jeuk Hwang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7468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E913F-327F-42F2-9A31-22C6AFE9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Problems…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89617-871E-4EED-AF5B-401443E2EB5C}"/>
              </a:ext>
            </a:extLst>
          </p:cNvPr>
          <p:cNvSpPr txBox="1"/>
          <p:nvPr/>
        </p:nvSpPr>
        <p:spPr>
          <a:xfrm>
            <a:off x="734290" y="2136338"/>
            <a:ext cx="964834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Want to make the stable game with a database</a:t>
            </a:r>
          </a:p>
          <a:p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I never used DB</a:t>
            </a:r>
          </a:p>
          <a:p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Since I already used Heroku, I found that Heroku helps clients to use PostgreSQL</a:t>
            </a:r>
          </a:p>
          <a:p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To visualize DB, I recommend some GUI tools for DB such as </a:t>
            </a:r>
            <a:r>
              <a:rPr lang="en-US" altLang="ko-KR" dirty="0" err="1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tableplus</a:t>
            </a:r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 (having free tier)</a:t>
            </a:r>
          </a:p>
          <a:p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especially multiplayer games using NodeJS, </a:t>
            </a:r>
            <a:r>
              <a:rPr lang="en-US" altLang="ko-KR" dirty="0" err="1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SocketIO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660852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E913F-327F-42F2-9A31-22C6AFE9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What I learned…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89617-871E-4EED-AF5B-401443E2EB5C}"/>
              </a:ext>
            </a:extLst>
          </p:cNvPr>
          <p:cNvSpPr txBox="1"/>
          <p:nvPr/>
        </p:nvSpPr>
        <p:spPr>
          <a:xfrm>
            <a:off x="734290" y="2136338"/>
            <a:ext cx="733335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Basic SQL grammar</a:t>
            </a:r>
          </a:p>
          <a:p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How to setup PostgreSQL in the Heroku project</a:t>
            </a:r>
          </a:p>
          <a:p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Elo ranking system for the game</a:t>
            </a:r>
          </a:p>
          <a:p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Basic typescript grammar (the project will migrate to TS)</a:t>
            </a:r>
          </a:p>
          <a:p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Use of interface such as compatibility </a:t>
            </a: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between local DB made by web storage wrapper for development</a:t>
            </a: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PostgreSQL wrapper for deployment)</a:t>
            </a:r>
          </a:p>
        </p:txBody>
      </p:sp>
    </p:spTree>
    <p:extLst>
      <p:ext uri="{BB962C8B-B14F-4D97-AF65-F5344CB8AC3E}">
        <p14:creationId xmlns:p14="http://schemas.microsoft.com/office/powerpoint/2010/main" val="2340615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E913F-327F-42F2-9A31-22C6AFE9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Play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89617-871E-4EED-AF5B-401443E2EB5C}"/>
              </a:ext>
            </a:extLst>
          </p:cNvPr>
          <p:cNvSpPr txBox="1"/>
          <p:nvPr/>
        </p:nvSpPr>
        <p:spPr>
          <a:xfrm>
            <a:off x="3907740" y="3726934"/>
            <a:ext cx="4376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https://bundle-game.herokuapp.com/</a:t>
            </a:r>
          </a:p>
        </p:txBody>
      </p:sp>
    </p:spTree>
    <p:extLst>
      <p:ext uri="{BB962C8B-B14F-4D97-AF65-F5344CB8AC3E}">
        <p14:creationId xmlns:p14="http://schemas.microsoft.com/office/powerpoint/2010/main" val="696198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984CAE-C81A-4C57-9F37-34B5040A3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0328" y="1122363"/>
            <a:ext cx="11111345" cy="2387600"/>
          </a:xfrm>
        </p:spPr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Transformation Visualization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03E3C72-339B-4E8C-B866-599C1C9232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19-124 Jeuk Hwang</a:t>
            </a:r>
          </a:p>
          <a:p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strongly</a:t>
            </a:r>
            <a:r>
              <a:rPr lang="ko-KR" altLang="en-US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 </a:t>
            </a:r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inspired by </a:t>
            </a:r>
            <a:r>
              <a:rPr lang="en-US" altLang="ko-KR" dirty="0" err="1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Jiwon</a:t>
            </a:r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 Lee</a:t>
            </a: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(He has his own version)</a:t>
            </a:r>
          </a:p>
        </p:txBody>
      </p:sp>
    </p:spTree>
    <p:extLst>
      <p:ext uri="{BB962C8B-B14F-4D97-AF65-F5344CB8AC3E}">
        <p14:creationId xmlns:p14="http://schemas.microsoft.com/office/powerpoint/2010/main" val="6208345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E913F-327F-42F2-9A31-22C6AFE9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Content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24C559-4340-4F9F-95E9-F4B7EA671201}"/>
                  </a:ext>
                </a:extLst>
              </p:cNvPr>
              <p:cNvSpPr txBox="1"/>
              <p:nvPr/>
            </p:nvSpPr>
            <p:spPr>
              <a:xfrm>
                <a:off x="0" y="2225279"/>
                <a:ext cx="12192000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400" dirty="0">
                    <a:latin typeface="Noto Sans CJK KR Medium" panose="020B0600000000000000" pitchFamily="34" charset="-127"/>
                    <a:ea typeface="Noto Sans CJK KR Medium" panose="020B0600000000000000" pitchFamily="34" charset="-127"/>
                  </a:rPr>
                  <a:t>It visualizes the transformation;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sz="240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f</m:t>
                    </m:r>
                    <m:r>
                      <a:rPr lang="en-US" altLang="ko-KR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ko-KR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altLang="ko-KR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ko-KR" sz="2400" dirty="0">
                  <a:latin typeface="Noto Sans CJK KR Medium" panose="020B0600000000000000" pitchFamily="34" charset="-127"/>
                  <a:ea typeface="Noto Sans CJK KR Medium" panose="020B0600000000000000" pitchFamily="34" charset="-127"/>
                </a:endParaRPr>
              </a:p>
              <a:p>
                <a:pPr algn="ctr"/>
                <a:r>
                  <a:rPr lang="en-US" altLang="ko-KR" sz="2400" dirty="0">
                    <a:latin typeface="Noto Sans CJK KR Medium" panose="020B0600000000000000" pitchFamily="34" charset="-127"/>
                    <a:ea typeface="Noto Sans CJK KR Medium" panose="020B0600000000000000" pitchFamily="34" charset="-127"/>
                  </a:rPr>
                  <a:t>I'm not sure if it is a mathematically exact notation</a:t>
                </a:r>
              </a:p>
              <a:p>
                <a:pPr algn="ctr"/>
                <a:endParaRPr lang="en-US" altLang="ko-KR" sz="2400" dirty="0">
                  <a:latin typeface="Noto Sans CJK KR Medium" panose="020B0600000000000000" pitchFamily="34" charset="-127"/>
                  <a:ea typeface="Noto Sans CJK KR Medium" panose="020B0600000000000000" pitchFamily="34" charset="-127"/>
                </a:endParaRPr>
              </a:p>
              <a:p>
                <a:pPr algn="ctr"/>
                <a:r>
                  <a:rPr lang="en-US" altLang="ko-KR" sz="2400" dirty="0">
                    <a:latin typeface="Noto Sans CJK KR Medium" panose="020B0600000000000000" pitchFamily="34" charset="-127"/>
                    <a:ea typeface="Noto Sans CJK KR Medium" panose="020B0600000000000000" pitchFamily="34" charset="-127"/>
                  </a:rPr>
                  <a:t>The code for user-interaction for drawing will be helpful</a:t>
                </a:r>
              </a:p>
              <a:p>
                <a:pPr algn="ctr"/>
                <a:r>
                  <a:rPr lang="en-US" altLang="ko-KR" sz="2400" dirty="0">
                    <a:latin typeface="Noto Sans CJK KR Medium" panose="020B0600000000000000" pitchFamily="34" charset="-127"/>
                    <a:ea typeface="Noto Sans CJK KR Medium" panose="020B0600000000000000" pitchFamily="34" charset="-127"/>
                  </a:rPr>
                  <a:t>for whom needs some reference for </a:t>
                </a:r>
                <a:r>
                  <a:rPr lang="en-US" altLang="ko-KR" sz="2400" dirty="0" err="1">
                    <a:latin typeface="Noto Sans CJK KR Medium" panose="020B0600000000000000" pitchFamily="34" charset="-127"/>
                    <a:ea typeface="Noto Sans CJK KR Medium" panose="020B0600000000000000" pitchFamily="34" charset="-127"/>
                  </a:rPr>
                  <a:t>mouseevent</a:t>
                </a:r>
                <a:r>
                  <a:rPr lang="en-US" altLang="ko-KR" sz="2400" dirty="0">
                    <a:latin typeface="Noto Sans CJK KR Medium" panose="020B0600000000000000" pitchFamily="34" charset="-127"/>
                    <a:ea typeface="Noto Sans CJK KR Medium" panose="020B0600000000000000" pitchFamily="34" charset="-127"/>
                  </a:rPr>
                  <a:t> handler</a:t>
                </a:r>
              </a:p>
              <a:p>
                <a:pPr algn="ctr"/>
                <a:endParaRPr lang="en-US" altLang="ko-KR" sz="2400" dirty="0">
                  <a:latin typeface="Noto Sans CJK KR Medium" panose="020B0600000000000000" pitchFamily="34" charset="-127"/>
                  <a:ea typeface="Noto Sans CJK KR Medium" panose="020B0600000000000000" pitchFamily="34" charset="-127"/>
                </a:endParaRPr>
              </a:p>
              <a:p>
                <a:pPr algn="ctr"/>
                <a:r>
                  <a:rPr lang="en-US" altLang="ko-KR" sz="2400" dirty="0">
                    <a:latin typeface="Noto Sans CJK KR Medium" panose="020B0600000000000000" pitchFamily="34" charset="-127"/>
                    <a:ea typeface="Noto Sans CJK KR Medium" panose="020B0600000000000000" pitchFamily="34" charset="-127"/>
                    <a:hlinkClick r:id="rId2"/>
                  </a:rPr>
                  <a:t>https://github.com/PositivePeriod/Transformation-Visualization</a:t>
                </a:r>
                <a:endParaRPr lang="en-US" altLang="ko-KR" sz="2400" dirty="0">
                  <a:latin typeface="Noto Sans CJK KR Medium" panose="020B0600000000000000" pitchFamily="34" charset="-127"/>
                  <a:ea typeface="Noto Sans CJK KR Medium" panose="020B0600000000000000" pitchFamily="34" charset="-127"/>
                </a:endParaRPr>
              </a:p>
              <a:p>
                <a:pPr algn="ctr"/>
                <a:endParaRPr lang="en-US" altLang="ko-KR" sz="2400" dirty="0">
                  <a:latin typeface="Noto Sans CJK KR Medium" panose="020B0600000000000000" pitchFamily="34" charset="-127"/>
                  <a:ea typeface="Noto Sans CJK KR Medium" panose="020B0600000000000000" pitchFamily="34" charset="-127"/>
                </a:endParaRPr>
              </a:p>
              <a:p>
                <a:pPr algn="ctr"/>
                <a:r>
                  <a:rPr lang="en-US" altLang="ko-KR" sz="2400" dirty="0" err="1">
                    <a:latin typeface="Noto Sans CJK KR Medium" panose="020B0600000000000000" pitchFamily="34" charset="-127"/>
                    <a:ea typeface="Noto Sans CJK KR Medium" panose="020B0600000000000000" pitchFamily="34" charset="-127"/>
                  </a:rPr>
                  <a:t>Jiwon</a:t>
                </a:r>
                <a:r>
                  <a:rPr lang="en-US" altLang="ko-KR" sz="2400" dirty="0">
                    <a:latin typeface="Noto Sans CJK KR Medium" panose="020B0600000000000000" pitchFamily="34" charset="-127"/>
                    <a:ea typeface="Noto Sans CJK KR Medium" panose="020B0600000000000000" pitchFamily="34" charset="-127"/>
                  </a:rPr>
                  <a:t> said he would try a more game-like approach</a:t>
                </a:r>
              </a:p>
              <a:p>
                <a:pPr algn="ctr"/>
                <a:r>
                  <a:rPr lang="en-US" altLang="ko-KR" sz="2400" dirty="0">
                    <a:latin typeface="Noto Sans CJK KR Medium" panose="020B0600000000000000" pitchFamily="34" charset="-127"/>
                    <a:ea typeface="Noto Sans CJK KR Medium" panose="020B0600000000000000" pitchFamily="34" charset="-127"/>
                    <a:hlinkClick r:id="rId3"/>
                  </a:rPr>
                  <a:t>https://github.com/jiwon79/smile_transformation</a:t>
                </a:r>
                <a:endParaRPr lang="en-US" altLang="ko-KR" sz="2400" dirty="0">
                  <a:latin typeface="Noto Sans CJK KR Medium" panose="020B0600000000000000" pitchFamily="34" charset="-127"/>
                  <a:ea typeface="Noto Sans CJK KR Medium" panose="020B0600000000000000" pitchFamily="34" charset="-127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1124C559-4340-4F9F-95E9-F4B7EA671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225279"/>
                <a:ext cx="12192000" cy="3785652"/>
              </a:xfrm>
              <a:prstGeom prst="rect">
                <a:avLst/>
              </a:prstGeom>
              <a:blipFill>
                <a:blip r:embed="rId4"/>
                <a:stretch>
                  <a:fillRect t="-1288" b="-273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436890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FD74CE1A-65C6-479E-A487-D45C07A176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04EA21-36A6-4678-8E88-332351DA02EA}"/>
              </a:ext>
            </a:extLst>
          </p:cNvPr>
          <p:cNvSpPr txBox="1"/>
          <p:nvPr/>
        </p:nvSpPr>
        <p:spPr>
          <a:xfrm>
            <a:off x="3048000" y="3244334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dirty="0">
                <a:solidFill>
                  <a:schemeClr val="bg1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Contact</a:t>
            </a:r>
          </a:p>
          <a:p>
            <a:pPr algn="ctr"/>
            <a:r>
              <a:rPr lang="en-US" altLang="ko-KR" dirty="0">
                <a:solidFill>
                  <a:schemeClr val="bg1"/>
                </a:solidFill>
                <a:latin typeface="Noto Sans CJK KR Medium" panose="020B0600000000000000" pitchFamily="34" charset="-127"/>
                <a:ea typeface="Noto Sans CJK KR Medium" panose="020B0600000000000000" pitchFamily="34" charset="-127"/>
                <a:hlinkClick r:id="rId2"/>
              </a:rPr>
              <a:t>jeukhwang@gmail.com</a:t>
            </a:r>
            <a:endParaRPr lang="en-US" altLang="ko-KR" dirty="0">
              <a:solidFill>
                <a:schemeClr val="bg1"/>
              </a:solidFill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0917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E89751-4E09-494A-A95B-CA030F55E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What is compression?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8B7089DC-930A-4F48-A28C-C67E80E0DE78}"/>
              </a:ext>
            </a:extLst>
          </p:cNvPr>
          <p:cNvGrpSpPr/>
          <p:nvPr/>
        </p:nvGrpSpPr>
        <p:grpSpPr>
          <a:xfrm>
            <a:off x="2380326" y="1837201"/>
            <a:ext cx="7431348" cy="4375097"/>
            <a:chOff x="2266834" y="1823745"/>
            <a:chExt cx="7431348" cy="4375097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0CBC97E6-5A4D-41A7-8786-E892BC66C0ED}"/>
                </a:ext>
              </a:extLst>
            </p:cNvPr>
            <p:cNvGrpSpPr/>
            <p:nvPr/>
          </p:nvGrpSpPr>
          <p:grpSpPr>
            <a:xfrm>
              <a:off x="2266834" y="1823745"/>
              <a:ext cx="3324089" cy="4375097"/>
              <a:chOff x="2211416" y="2142400"/>
              <a:chExt cx="3324089" cy="4375097"/>
            </a:xfrm>
          </p:grpSpPr>
          <p:grpSp>
            <p:nvGrpSpPr>
              <p:cNvPr id="37" name="그룹 36">
                <a:extLst>
                  <a:ext uri="{FF2B5EF4-FFF2-40B4-BE49-F238E27FC236}">
                    <a16:creationId xmlns:a16="http://schemas.microsoft.com/office/drawing/2014/main" id="{415940C0-BD6D-4B63-BBC3-9FCE6E7CEEB9}"/>
                  </a:ext>
                </a:extLst>
              </p:cNvPr>
              <p:cNvGrpSpPr/>
              <p:nvPr/>
            </p:nvGrpSpPr>
            <p:grpSpPr>
              <a:xfrm>
                <a:off x="2211416" y="2142400"/>
                <a:ext cx="3324089" cy="3600000"/>
                <a:chOff x="1800450" y="1524111"/>
                <a:chExt cx="4587948" cy="4968764"/>
              </a:xfrm>
            </p:grpSpPr>
            <p:pic>
              <p:nvPicPr>
                <p:cNvPr id="4" name="그림 3">
                  <a:extLst>
                    <a:ext uri="{FF2B5EF4-FFF2-40B4-BE49-F238E27FC236}">
                      <a16:creationId xmlns:a16="http://schemas.microsoft.com/office/drawing/2014/main" id="{C85FA558-A490-4AB4-B71A-8225547666B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4458"/>
                <a:stretch/>
              </p:blipFill>
              <p:spPr>
                <a:xfrm>
                  <a:off x="4588398" y="3238611"/>
                  <a:ext cx="1800000" cy="1539764"/>
                </a:xfrm>
                <a:prstGeom prst="rect">
                  <a:avLst/>
                </a:prstGeom>
              </p:spPr>
            </p:pic>
            <p:grpSp>
              <p:nvGrpSpPr>
                <p:cNvPr id="11" name="그룹 10">
                  <a:extLst>
                    <a:ext uri="{FF2B5EF4-FFF2-40B4-BE49-F238E27FC236}">
                      <a16:creationId xmlns:a16="http://schemas.microsoft.com/office/drawing/2014/main" id="{969F88D5-3E4C-44A3-B2AD-21CE03191267}"/>
                    </a:ext>
                  </a:extLst>
                </p:cNvPr>
                <p:cNvGrpSpPr/>
                <p:nvPr/>
              </p:nvGrpSpPr>
              <p:grpSpPr>
                <a:xfrm>
                  <a:off x="1800450" y="1524111"/>
                  <a:ext cx="1800000" cy="4968764"/>
                  <a:chOff x="1800450" y="1889236"/>
                  <a:chExt cx="1800000" cy="4968764"/>
                </a:xfrm>
              </p:grpSpPr>
              <p:pic>
                <p:nvPicPr>
                  <p:cNvPr id="6" name="그림 5">
                    <a:extLst>
                      <a:ext uri="{FF2B5EF4-FFF2-40B4-BE49-F238E27FC236}">
                        <a16:creationId xmlns:a16="http://schemas.microsoft.com/office/drawing/2014/main" id="{4E5C6C90-06E3-4C7C-968B-329BE010EE5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4458"/>
                  <a:stretch/>
                </p:blipFill>
                <p:spPr>
                  <a:xfrm>
                    <a:off x="1800450" y="5318236"/>
                    <a:ext cx="1800000" cy="1539764"/>
                  </a:xfrm>
                  <a:prstGeom prst="rect">
                    <a:avLst/>
                  </a:prstGeom>
                </p:spPr>
              </p:pic>
              <p:pic>
                <p:nvPicPr>
                  <p:cNvPr id="8" name="그림 7">
                    <a:extLst>
                      <a:ext uri="{FF2B5EF4-FFF2-40B4-BE49-F238E27FC236}">
                        <a16:creationId xmlns:a16="http://schemas.microsoft.com/office/drawing/2014/main" id="{52128ECF-4947-42F8-A5A7-F73DE5CAB09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4458"/>
                  <a:stretch/>
                </p:blipFill>
                <p:spPr>
                  <a:xfrm>
                    <a:off x="1800450" y="3603736"/>
                    <a:ext cx="1800000" cy="1539764"/>
                  </a:xfrm>
                  <a:prstGeom prst="rect">
                    <a:avLst/>
                  </a:prstGeom>
                </p:spPr>
              </p:pic>
              <p:pic>
                <p:nvPicPr>
                  <p:cNvPr id="10" name="그림 9">
                    <a:extLst>
                      <a:ext uri="{FF2B5EF4-FFF2-40B4-BE49-F238E27FC236}">
                        <a16:creationId xmlns:a16="http://schemas.microsoft.com/office/drawing/2014/main" id="{80EE6DD9-72FF-4A65-8AEF-56BE47467AF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4458"/>
                  <a:stretch/>
                </p:blipFill>
                <p:spPr>
                  <a:xfrm>
                    <a:off x="1800450" y="1889236"/>
                    <a:ext cx="1800000" cy="1539764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21" name="직선 화살표 연결선 20">
                  <a:extLst>
                    <a:ext uri="{FF2B5EF4-FFF2-40B4-BE49-F238E27FC236}">
                      <a16:creationId xmlns:a16="http://schemas.microsoft.com/office/drawing/2014/main" id="{EB9AACDA-88B4-48C1-AD95-6778C14C26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00450" y="4008493"/>
                  <a:ext cx="987948" cy="0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round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928DE6A-C0FD-4C4B-B2BF-9F87465924FE}"/>
                  </a:ext>
                </a:extLst>
              </p:cNvPr>
              <p:cNvSpPr txBox="1"/>
              <p:nvPr/>
            </p:nvSpPr>
            <p:spPr>
              <a:xfrm>
                <a:off x="2679319" y="5994277"/>
                <a:ext cx="238828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800" dirty="0">
                    <a:latin typeface="Noto Sans CJK KR Medium" panose="020B0600000000000000" pitchFamily="34" charset="-127"/>
                    <a:ea typeface="Noto Sans CJK KR Medium" panose="020B0600000000000000" pitchFamily="34" charset="-127"/>
                  </a:rPr>
                  <a:t>compression</a:t>
                </a:r>
                <a:endParaRPr lang="ko-KR" altLang="en-US" dirty="0">
                  <a:latin typeface="Noto Sans CJK KR Medium" panose="020B0600000000000000" pitchFamily="34" charset="-127"/>
                  <a:ea typeface="Noto Sans CJK KR Medium" panose="020B0600000000000000" pitchFamily="34" charset="-127"/>
                </a:endParaRPr>
              </a:p>
            </p:txBody>
          </p:sp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3248CD55-203B-4F2E-817A-352A6E161E54}"/>
                </a:ext>
              </a:extLst>
            </p:cNvPr>
            <p:cNvGrpSpPr/>
            <p:nvPr/>
          </p:nvGrpSpPr>
          <p:grpSpPr>
            <a:xfrm>
              <a:off x="6374094" y="1823745"/>
              <a:ext cx="3324088" cy="4375097"/>
              <a:chOff x="6318676" y="2142400"/>
              <a:chExt cx="3324088" cy="4375097"/>
            </a:xfrm>
          </p:grpSpPr>
          <p:grpSp>
            <p:nvGrpSpPr>
              <p:cNvPr id="36" name="그룹 35">
                <a:extLst>
                  <a:ext uri="{FF2B5EF4-FFF2-40B4-BE49-F238E27FC236}">
                    <a16:creationId xmlns:a16="http://schemas.microsoft.com/office/drawing/2014/main" id="{8CD72024-628F-4325-8516-9DA2B363CA49}"/>
                  </a:ext>
                </a:extLst>
              </p:cNvPr>
              <p:cNvGrpSpPr/>
              <p:nvPr/>
            </p:nvGrpSpPr>
            <p:grpSpPr>
              <a:xfrm>
                <a:off x="6318676" y="2142400"/>
                <a:ext cx="3324088" cy="3600000"/>
                <a:chOff x="6304084" y="1164371"/>
                <a:chExt cx="4587948" cy="4968764"/>
              </a:xfrm>
            </p:grpSpPr>
            <p:pic>
              <p:nvPicPr>
                <p:cNvPr id="29" name="그림 28">
                  <a:extLst>
                    <a:ext uri="{FF2B5EF4-FFF2-40B4-BE49-F238E27FC236}">
                      <a16:creationId xmlns:a16="http://schemas.microsoft.com/office/drawing/2014/main" id="{C01F2509-2299-44DE-AA71-C0AA2308A32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14458"/>
                <a:stretch/>
              </p:blipFill>
              <p:spPr>
                <a:xfrm>
                  <a:off x="6304084" y="2878871"/>
                  <a:ext cx="1800000" cy="1539764"/>
                </a:xfrm>
                <a:prstGeom prst="rect">
                  <a:avLst/>
                </a:prstGeom>
              </p:spPr>
            </p:pic>
            <p:grpSp>
              <p:nvGrpSpPr>
                <p:cNvPr id="30" name="그룹 29">
                  <a:extLst>
                    <a:ext uri="{FF2B5EF4-FFF2-40B4-BE49-F238E27FC236}">
                      <a16:creationId xmlns:a16="http://schemas.microsoft.com/office/drawing/2014/main" id="{95174D5A-2EBF-4A26-A34C-8B4ADD617B10}"/>
                    </a:ext>
                  </a:extLst>
                </p:cNvPr>
                <p:cNvGrpSpPr/>
                <p:nvPr/>
              </p:nvGrpSpPr>
              <p:grpSpPr>
                <a:xfrm>
                  <a:off x="9092032" y="1164371"/>
                  <a:ext cx="1800000" cy="4968764"/>
                  <a:chOff x="1800450" y="1889236"/>
                  <a:chExt cx="1800000" cy="4968764"/>
                </a:xfrm>
              </p:grpSpPr>
              <p:pic>
                <p:nvPicPr>
                  <p:cNvPr id="32" name="그림 31">
                    <a:extLst>
                      <a:ext uri="{FF2B5EF4-FFF2-40B4-BE49-F238E27FC236}">
                        <a16:creationId xmlns:a16="http://schemas.microsoft.com/office/drawing/2014/main" id="{A91C64F0-3057-4CEB-A047-5F6899FBDA3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4458"/>
                  <a:stretch/>
                </p:blipFill>
                <p:spPr>
                  <a:xfrm>
                    <a:off x="1800450" y="5318236"/>
                    <a:ext cx="1800000" cy="1539764"/>
                  </a:xfrm>
                  <a:prstGeom prst="rect">
                    <a:avLst/>
                  </a:prstGeom>
                </p:spPr>
              </p:pic>
              <p:pic>
                <p:nvPicPr>
                  <p:cNvPr id="33" name="그림 32">
                    <a:extLst>
                      <a:ext uri="{FF2B5EF4-FFF2-40B4-BE49-F238E27FC236}">
                        <a16:creationId xmlns:a16="http://schemas.microsoft.com/office/drawing/2014/main" id="{B0AAC413-36F4-4CBC-BABD-9A600E1C62C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4458"/>
                  <a:stretch/>
                </p:blipFill>
                <p:spPr>
                  <a:xfrm>
                    <a:off x="1800450" y="3603736"/>
                    <a:ext cx="1800000" cy="1539764"/>
                  </a:xfrm>
                  <a:prstGeom prst="rect">
                    <a:avLst/>
                  </a:prstGeom>
                </p:spPr>
              </p:pic>
              <p:pic>
                <p:nvPicPr>
                  <p:cNvPr id="34" name="그림 33">
                    <a:extLst>
                      <a:ext uri="{FF2B5EF4-FFF2-40B4-BE49-F238E27FC236}">
                        <a16:creationId xmlns:a16="http://schemas.microsoft.com/office/drawing/2014/main" id="{61C508E5-45C6-4C99-9028-EEF12C6EB585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b="14458"/>
                  <a:stretch/>
                </p:blipFill>
                <p:spPr>
                  <a:xfrm>
                    <a:off x="1800450" y="1889236"/>
                    <a:ext cx="1800000" cy="1539764"/>
                  </a:xfrm>
                  <a:prstGeom prst="rect">
                    <a:avLst/>
                  </a:prstGeom>
                </p:spPr>
              </p:pic>
            </p:grpSp>
            <p:cxnSp>
              <p:nvCxnSpPr>
                <p:cNvPr id="31" name="직선 화살표 연결선 30">
                  <a:extLst>
                    <a:ext uri="{FF2B5EF4-FFF2-40B4-BE49-F238E27FC236}">
                      <a16:creationId xmlns:a16="http://schemas.microsoft.com/office/drawing/2014/main" id="{86983F88-AC9E-44F0-92F1-3810455888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104084" y="3648753"/>
                  <a:ext cx="987948" cy="0"/>
                </a:xfrm>
                <a:prstGeom prst="straightConnector1">
                  <a:avLst/>
                </a:prstGeom>
                <a:ln w="76200" cap="rnd">
                  <a:solidFill>
                    <a:schemeClr val="tx1"/>
                  </a:solidFill>
                  <a:round/>
                  <a:tailEnd type="triangle" w="lg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EED24ED6-D4BD-430E-8118-9A47DCEC9160}"/>
                  </a:ext>
                </a:extLst>
              </p:cNvPr>
              <p:cNvSpPr txBox="1"/>
              <p:nvPr/>
            </p:nvSpPr>
            <p:spPr>
              <a:xfrm>
                <a:off x="6571777" y="5994277"/>
                <a:ext cx="281788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2800" dirty="0">
                    <a:latin typeface="Noto Sans CJK KR Medium" panose="020B0600000000000000" pitchFamily="34" charset="-127"/>
                    <a:ea typeface="Noto Sans CJK KR Medium" panose="020B0600000000000000" pitchFamily="34" charset="-127"/>
                  </a:rPr>
                  <a:t>decompression</a:t>
                </a:r>
                <a:endParaRPr lang="ko-KR" altLang="en-US" sz="2800" dirty="0">
                  <a:latin typeface="Noto Sans CJK KR Medium" panose="020B0600000000000000" pitchFamily="34" charset="-127"/>
                  <a:ea typeface="Noto Sans CJK KR Medium" panose="020B0600000000000000" pitchFamily="34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16945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FE89751-4E09-494A-A95B-CA030F55E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What is compression? - Motivation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928DE6A-C0FD-4C4B-B2BF-9F87465924FE}"/>
              </a:ext>
            </a:extLst>
          </p:cNvPr>
          <p:cNvSpPr txBox="1"/>
          <p:nvPr/>
        </p:nvSpPr>
        <p:spPr>
          <a:xfrm>
            <a:off x="1014845" y="2352454"/>
            <a:ext cx="1016230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Make data smaller by using</a:t>
            </a:r>
          </a:p>
          <a:p>
            <a:endParaRPr lang="en-US" altLang="ko-KR" sz="2800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pPr marL="457200" indent="-457200">
              <a:buFontTx/>
              <a:buChar char="-"/>
            </a:pPr>
            <a:r>
              <a:rPr lang="en-US" altLang="ko-KR" sz="2800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resource including time, space</a:t>
            </a:r>
          </a:p>
          <a:p>
            <a:pPr marL="457200" indent="-457200">
              <a:buFontTx/>
              <a:buChar char="-"/>
            </a:pPr>
            <a:r>
              <a:rPr lang="en-US" altLang="ko-KR" sz="2800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specific rule finding repeated information</a:t>
            </a:r>
          </a:p>
          <a:p>
            <a:endParaRPr lang="en-US" altLang="ko-KR" sz="2800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r>
              <a:rPr lang="en-US" altLang="ko-KR" sz="2800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Although a known universal compression algorithm is powerful, some specific data with strong rules might be able to compress much more! + like puzzle</a:t>
            </a:r>
          </a:p>
        </p:txBody>
      </p:sp>
    </p:spTree>
    <p:extLst>
      <p:ext uri="{BB962C8B-B14F-4D97-AF65-F5344CB8AC3E}">
        <p14:creationId xmlns:p14="http://schemas.microsoft.com/office/powerpoint/2010/main" val="3359646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0E986E7E-FD27-424F-B3D0-ACB2B46F2137}"/>
              </a:ext>
            </a:extLst>
          </p:cNvPr>
          <p:cNvGrpSpPr/>
          <p:nvPr/>
        </p:nvGrpSpPr>
        <p:grpSpPr>
          <a:xfrm>
            <a:off x="1014846" y="2696334"/>
            <a:ext cx="10162309" cy="2688626"/>
            <a:chOff x="1014846" y="2571644"/>
            <a:chExt cx="10162309" cy="268862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280047D-4E6F-4F4E-B6EA-A4E680358468}"/>
                </a:ext>
              </a:extLst>
            </p:cNvPr>
            <p:cNvSpPr txBox="1"/>
            <p:nvPr/>
          </p:nvSpPr>
          <p:spPr>
            <a:xfrm>
              <a:off x="5196000" y="4737050"/>
              <a:ext cx="1800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800" dirty="0">
                  <a:latin typeface="Noto Sans CJK KR Medium" panose="020B0600000000000000" pitchFamily="34" charset="-127"/>
                  <a:ea typeface="Noto Sans CJK KR Medium" panose="020B0600000000000000" pitchFamily="34" charset="-127"/>
                </a:rPr>
                <a:t>But how?</a:t>
              </a:r>
            </a:p>
          </p:txBody>
        </p:sp>
        <p:grpSp>
          <p:nvGrpSpPr>
            <p:cNvPr id="3" name="그룹 2">
              <a:extLst>
                <a:ext uri="{FF2B5EF4-FFF2-40B4-BE49-F238E27FC236}">
                  <a16:creationId xmlns:a16="http://schemas.microsoft.com/office/drawing/2014/main" id="{C8AA943F-2639-4D7B-8E5F-E00B0AB8DFAB}"/>
                </a:ext>
              </a:extLst>
            </p:cNvPr>
            <p:cNvGrpSpPr/>
            <p:nvPr/>
          </p:nvGrpSpPr>
          <p:grpSpPr>
            <a:xfrm>
              <a:off x="1014846" y="2571644"/>
              <a:ext cx="10162309" cy="1046440"/>
              <a:chOff x="1014846" y="3167390"/>
              <a:chExt cx="10162309" cy="1046440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928DE6A-C0FD-4C4B-B2BF-9F87465924FE}"/>
                  </a:ext>
                </a:extLst>
              </p:cNvPr>
              <p:cNvSpPr txBox="1"/>
              <p:nvPr/>
            </p:nvSpPr>
            <p:spPr>
              <a:xfrm>
                <a:off x="1014846" y="3167390"/>
                <a:ext cx="101623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latin typeface="Noto Sans CJK KR Medium" panose="020B0600000000000000" pitchFamily="34" charset="-127"/>
                    <a:ea typeface="Noto Sans CJK KR Medium" panose="020B0600000000000000" pitchFamily="34" charset="-127"/>
                  </a:rPr>
                  <a:t>Let’s make puzzle game about compression</a:t>
                </a: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4FAE61D-0FB2-40A9-80AE-94271E5E687C}"/>
                  </a:ext>
                </a:extLst>
              </p:cNvPr>
              <p:cNvSpPr txBox="1"/>
              <p:nvPr/>
            </p:nvSpPr>
            <p:spPr>
              <a:xfrm>
                <a:off x="3979720" y="3690610"/>
                <a:ext cx="1800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latin typeface="Noto Sans CJK KR Medium" panose="020B0600000000000000" pitchFamily="34" charset="-127"/>
                    <a:ea typeface="Noto Sans CJK KR Medium" panose="020B0600000000000000" pitchFamily="34" charset="-127"/>
                  </a:rPr>
                  <a:t>what!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DB8CB9F-FB7F-4E08-A4D7-8F60C35C1EA9}"/>
                  </a:ext>
                </a:extLst>
              </p:cNvPr>
              <p:cNvSpPr txBox="1"/>
              <p:nvPr/>
            </p:nvSpPr>
            <p:spPr>
              <a:xfrm>
                <a:off x="7558843" y="3688561"/>
                <a:ext cx="237150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2800" dirty="0">
                    <a:latin typeface="Noto Sans CJK KR Medium" panose="020B0600000000000000" pitchFamily="34" charset="-127"/>
                    <a:ea typeface="Noto Sans CJK KR Medium" panose="020B0600000000000000" pitchFamily="34" charset="-127"/>
                  </a:rPr>
                  <a:t>why!</a:t>
                </a:r>
              </a:p>
            </p:txBody>
          </p:sp>
        </p:grpSp>
      </p:grpSp>
      <p:sp>
        <p:nvSpPr>
          <p:cNvPr id="8" name="제목 1">
            <a:extLst>
              <a:ext uri="{FF2B5EF4-FFF2-40B4-BE49-F238E27FC236}">
                <a16:creationId xmlns:a16="http://schemas.microsoft.com/office/drawing/2014/main" id="{6FECD223-0B35-4FCE-A423-68B032684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Choosing Language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204755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F501B2-75A2-4E8D-9B21-B197FECBB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Choosing Language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4555DE-DBAD-4557-96CD-5C37963C2762}"/>
              </a:ext>
            </a:extLst>
          </p:cNvPr>
          <p:cNvSpPr txBox="1"/>
          <p:nvPr/>
        </p:nvSpPr>
        <p:spPr>
          <a:xfrm>
            <a:off x="0" y="2308406"/>
            <a:ext cx="121920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I can only use Python, JavaScript + no time to run new language</a:t>
            </a:r>
          </a:p>
          <a:p>
            <a:pPr algn="ctr"/>
            <a:endParaRPr lang="en-US" altLang="ko-KR" sz="2800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pPr algn="ctr"/>
            <a:r>
              <a:rPr lang="en-US" altLang="ko-KR" sz="2800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I could not find a safe way to run code in run-time using Python but JS</a:t>
            </a:r>
          </a:p>
          <a:p>
            <a:pPr algn="ctr"/>
            <a:endParaRPr lang="en-US" altLang="ko-KR" sz="2800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pPr algn="ctr"/>
            <a:r>
              <a:rPr lang="en-US" altLang="ko-KR" sz="2400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Find a way to execute code safely while blocking accessing DOM element</a:t>
            </a:r>
          </a:p>
          <a:p>
            <a:pPr algn="ctr"/>
            <a:endParaRPr lang="en-US" altLang="ko-KR" sz="2400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pPr algn="ctr"/>
            <a:r>
              <a:rPr lang="en-US" altLang="ko-KR" sz="2400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Specifically, make Web Worker from string code dynamically in runtime</a:t>
            </a:r>
          </a:p>
          <a:p>
            <a:pPr algn="ctr"/>
            <a:endParaRPr lang="en-US" altLang="ko-KR" sz="2400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pPr algn="ctr"/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  <a:hlinkClick r:id="rId2"/>
              </a:rPr>
              <a:t>https://stackoverflow.com/questions/59142946/how-can-i-strictly-limit-scope-within-a-function-or-block</a:t>
            </a:r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4503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39C8979-75B9-47A7-B200-5D8B50CD4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Play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83DE1B60-36DD-4514-8A77-3C248AA240B8}"/>
              </a:ext>
            </a:extLst>
          </p:cNvPr>
          <p:cNvGrpSpPr/>
          <p:nvPr/>
        </p:nvGrpSpPr>
        <p:grpSpPr>
          <a:xfrm>
            <a:off x="1396398" y="1904810"/>
            <a:ext cx="9399205" cy="3380887"/>
            <a:chOff x="686904" y="1738556"/>
            <a:chExt cx="9399205" cy="3380887"/>
          </a:xfrm>
        </p:grpSpPr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B9515972-6A6F-4DD5-A188-DBEA5E9091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2178" b="38198"/>
            <a:stretch/>
          </p:blipFill>
          <p:spPr>
            <a:xfrm>
              <a:off x="5009519" y="1738556"/>
              <a:ext cx="5076589" cy="1704922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AFC6E82-26DE-42A3-AA08-58FD2BE98A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6904" y="1738556"/>
              <a:ext cx="4118384" cy="3380887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21E43BB5-B4CF-4DF6-BE7E-33471C63C9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4076" b="12319"/>
            <a:stretch/>
          </p:blipFill>
          <p:spPr>
            <a:xfrm>
              <a:off x="5009520" y="3705584"/>
              <a:ext cx="5076589" cy="1413859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E808F2D-FC6B-43EB-B3C6-4AA5216162AE}"/>
              </a:ext>
            </a:extLst>
          </p:cNvPr>
          <p:cNvSpPr txBox="1"/>
          <p:nvPr/>
        </p:nvSpPr>
        <p:spPr>
          <a:xfrm>
            <a:off x="572770" y="5620345"/>
            <a:ext cx="11046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Write shorter JS code than data using mathematic skills or whatever JS glitches</a:t>
            </a:r>
          </a:p>
          <a:p>
            <a:pPr algn="ctr"/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pPr algn="ctr"/>
            <a:r>
              <a:rPr lang="ko-KR" altLang="en-US" dirty="0">
                <a:latin typeface="Noto Sans CJK KR Medium" panose="020B0600000000000000" pitchFamily="34" charset="-127"/>
                <a:ea typeface="Noto Sans CJK KR Medium" panose="020B0600000000000000" pitchFamily="34" charset="-127"/>
                <a:hlinkClick r:id="rId5"/>
              </a:rPr>
              <a:t>https://github.com/PositivePeriod/MakeItShorter</a:t>
            </a:r>
            <a:r>
              <a:rPr lang="ko-KR" altLang="en-US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720177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3984CAE-C81A-4C57-9F37-34B5040A38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bundle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03E3C72-339B-4E8C-B866-599C1C92328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19-124 Jeuk Hwang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0F8369-B3BF-4CBA-9CB5-E150F8C2DB59}"/>
              </a:ext>
            </a:extLst>
          </p:cNvPr>
          <p:cNvSpPr txBox="1"/>
          <p:nvPr/>
        </p:nvSpPr>
        <p:spPr>
          <a:xfrm>
            <a:off x="7439890" y="2886630"/>
            <a:ext cx="3313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(which was called </a:t>
            </a:r>
            <a:r>
              <a:rPr lang="en-US" altLang="ko-KR" dirty="0" err="1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autoforce</a:t>
            </a:r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)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90764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E913F-327F-42F2-9A31-22C6AFE9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Motivation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24C559-4340-4F9F-95E9-F4B7EA671201}"/>
              </a:ext>
            </a:extLst>
          </p:cNvPr>
          <p:cNvSpPr txBox="1"/>
          <p:nvPr/>
        </p:nvSpPr>
        <p:spPr>
          <a:xfrm>
            <a:off x="0" y="2654770"/>
            <a:ext cx="12192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I just wanted to make game</a:t>
            </a:r>
          </a:p>
          <a:p>
            <a:pPr algn="ctr"/>
            <a:endParaRPr lang="en-US" altLang="ko-KR" sz="2400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pPr algn="ctr"/>
            <a:r>
              <a:rPr lang="en-US" altLang="ko-KR" sz="2400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I considered game about blocking opponent’s selection</a:t>
            </a:r>
          </a:p>
          <a:p>
            <a:pPr algn="ctr"/>
            <a:endParaRPr lang="en-US" altLang="ko-KR" sz="2400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pPr algn="ctr"/>
            <a:r>
              <a:rPr lang="en-US" altLang="ko-KR" sz="2400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I made prototype with A4 paper and played game with friends in dormitory</a:t>
            </a:r>
          </a:p>
          <a:p>
            <a:pPr algn="ctr"/>
            <a:endParaRPr lang="en-US" altLang="ko-KR" sz="2400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pPr algn="ctr"/>
            <a:r>
              <a:rPr lang="en-US" altLang="ko-KR" sz="2400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After 2 hours of playing, several rules were suggested</a:t>
            </a:r>
          </a:p>
        </p:txBody>
      </p:sp>
    </p:spTree>
    <p:extLst>
      <p:ext uri="{BB962C8B-B14F-4D97-AF65-F5344CB8AC3E}">
        <p14:creationId xmlns:p14="http://schemas.microsoft.com/office/powerpoint/2010/main" val="1910477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CE913F-327F-42F2-9A31-22C6AFE9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Finding other game project</a:t>
            </a:r>
            <a:endParaRPr lang="ko-KR" altLang="en-US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E89617-871E-4EED-AF5B-401443E2EB5C}"/>
              </a:ext>
            </a:extLst>
          </p:cNvPr>
          <p:cNvSpPr txBox="1"/>
          <p:nvPr/>
        </p:nvSpPr>
        <p:spPr>
          <a:xfrm>
            <a:off x="817418" y="2244436"/>
            <a:ext cx="902946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I think example.io can be great start for most web game project,</a:t>
            </a: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especially multiplayer game using NodeJS, </a:t>
            </a:r>
            <a:r>
              <a:rPr lang="en-US" altLang="ko-KR" dirty="0" err="1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SocketIO</a:t>
            </a:r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Strongly recommend for people who want to setup development environment</a:t>
            </a:r>
          </a:p>
          <a:p>
            <a:endParaRPr lang="en-US" altLang="ko-KR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r>
              <a:rPr lang="en-US" altLang="ko-KR" sz="1800" dirty="0">
                <a:latin typeface="Noto Sans CJK KR Medium" panose="020B0600000000000000" pitchFamily="34" charset="-127"/>
                <a:ea typeface="Noto Sans CJK KR Medium" panose="020B0600000000000000" pitchFamily="34" charset="-127"/>
                <a:hlinkClick r:id="rId2"/>
              </a:rPr>
              <a:t>https://github.com/vzhou842/example-.io-game</a:t>
            </a:r>
            <a:endParaRPr lang="en-US" altLang="ko-KR" sz="1800" dirty="0">
              <a:latin typeface="Noto Sans CJK KR Medium" panose="020B0600000000000000" pitchFamily="34" charset="-127"/>
              <a:ea typeface="Noto Sans CJK KR Medium" panose="020B0600000000000000" pitchFamily="34" charset="-127"/>
            </a:endParaRP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 </a:t>
            </a:r>
          </a:p>
          <a:p>
            <a:r>
              <a:rPr lang="en-US" altLang="ko-KR" dirty="0">
                <a:latin typeface="Noto Sans CJK KR Medium" panose="020B0600000000000000" pitchFamily="34" charset="-127"/>
                <a:ea typeface="Noto Sans CJK KR Medium" panose="020B0600000000000000" pitchFamily="34" charset="-127"/>
              </a:rPr>
              <a:t>Since the game is combinatorial game like chess, I try to find some chess projects</a:t>
            </a:r>
          </a:p>
        </p:txBody>
      </p:sp>
    </p:spTree>
    <p:extLst>
      <p:ext uri="{BB962C8B-B14F-4D97-AF65-F5344CB8AC3E}">
        <p14:creationId xmlns:p14="http://schemas.microsoft.com/office/powerpoint/2010/main" val="2295550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482</Words>
  <Application>Microsoft Office PowerPoint</Application>
  <PresentationFormat>와이드스크린</PresentationFormat>
  <Paragraphs>94</Paragraphs>
  <Slides>15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0" baseType="lpstr">
      <vt:lpstr>Arial</vt:lpstr>
      <vt:lpstr>Cambria Math</vt:lpstr>
      <vt:lpstr>맑은 고딕</vt:lpstr>
      <vt:lpstr>Noto Sans CJK KR Medium</vt:lpstr>
      <vt:lpstr>Office 테마</vt:lpstr>
      <vt:lpstr>Make It Shorter</vt:lpstr>
      <vt:lpstr>What is compression?</vt:lpstr>
      <vt:lpstr>What is compression? - Motivation</vt:lpstr>
      <vt:lpstr>Choosing Language</vt:lpstr>
      <vt:lpstr>Choosing Language</vt:lpstr>
      <vt:lpstr>Play</vt:lpstr>
      <vt:lpstr>bundle</vt:lpstr>
      <vt:lpstr>Motivation</vt:lpstr>
      <vt:lpstr>Finding other game project</vt:lpstr>
      <vt:lpstr>Problems…</vt:lpstr>
      <vt:lpstr>What I learned…</vt:lpstr>
      <vt:lpstr>Play</vt:lpstr>
      <vt:lpstr>Transformation Visualization</vt:lpstr>
      <vt:lpstr>Content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It Shorter</dc:title>
  <dc:creator>Hwang Jeuk</dc:creator>
  <cp:lastModifiedBy>Hwang Jeuk</cp:lastModifiedBy>
  <cp:revision>38</cp:revision>
  <dcterms:created xsi:type="dcterms:W3CDTF">2021-11-22T00:16:14Z</dcterms:created>
  <dcterms:modified xsi:type="dcterms:W3CDTF">2021-11-22T03:11:36Z</dcterms:modified>
</cp:coreProperties>
</file>