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4"/>
  </p:notesMasterIdLst>
  <p:sldIdLst>
    <p:sldId id="256" r:id="rId2"/>
    <p:sldId id="295" r:id="rId3"/>
    <p:sldId id="259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8" r:id="rId16"/>
    <p:sldId id="307" r:id="rId17"/>
    <p:sldId id="309" r:id="rId18"/>
    <p:sldId id="310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5" r:id="rId32"/>
    <p:sldId id="324" r:id="rId33"/>
  </p:sldIdLst>
  <p:sldSz cx="9144000" cy="5143500" type="screen16x9"/>
  <p:notesSz cx="6858000" cy="9144000"/>
  <p:embeddedFontLst>
    <p:embeddedFont>
      <p:font typeface="a발레리노" panose="02020600000000000000" pitchFamily="18" charset="-127"/>
      <p:regular r:id="rId35"/>
    </p:embeddedFont>
    <p:embeddedFont>
      <p:font typeface="a시월구일2" panose="02020600000000000000" pitchFamily="18" charset="-127"/>
      <p:regular r:id="rId36"/>
    </p:embeddedFont>
    <p:embeddedFont>
      <p:font typeface="Arvo" panose="020B0600000101010101" charset="0"/>
      <p:regular r:id="rId37"/>
      <p:bold r:id="rId38"/>
      <p:italic r:id="rId39"/>
      <p:boldItalic r:id="rId40"/>
    </p:embeddedFont>
    <p:embeddedFont>
      <p:font typeface="Roboto Condensed" panose="02000000000000000000" pitchFamily="2" charset="0"/>
      <p:regular r:id="rId41"/>
      <p:bold r:id="rId42"/>
      <p:italic r:id="rId43"/>
      <p:boldItalic r:id="rId44"/>
    </p:embeddedFont>
    <p:embeddedFont>
      <p:font typeface="Roboto Condensed Light" panose="02000000000000000000" pitchFamily="2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2" d="100"/>
          <a:sy n="132" d="100"/>
        </p:scale>
        <p:origin x="45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4571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649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6997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3147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발레리노" panose="02020600000000000000" pitchFamily="18" charset="-127"/>
                <a:ea typeface="a발레리노" panose="02020600000000000000" pitchFamily="18" charset="-127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발레리노" panose="02020600000000000000" pitchFamily="18" charset="-127"/>
                <a:ea typeface="a발레리노" panose="02020600000000000000" pitchFamily="18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a발레리노" panose="02020600000000000000" pitchFamily="18" charset="-127"/>
                <a:ea typeface="a발레리노" panose="02020600000000000000" pitchFamily="18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a발레리노" panose="02020600000000000000" pitchFamily="18" charset="-127"/>
                <a:ea typeface="a발레리노" panose="02020600000000000000" pitchFamily="18" charset="-127"/>
                <a:cs typeface="a발레리노" panose="02020600000000000000" pitchFamily="18" charset="-127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발레리노" panose="02020600000000000000" pitchFamily="18" charset="-127"/>
          <a:ea typeface="a발레리노" panose="02020600000000000000" pitchFamily="18" charset="-12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시월구일2" panose="02020600000000000000" pitchFamily="18" charset="-127"/>
          <a:ea typeface="a시월구일2" panose="02020600000000000000" pitchFamily="18" charset="-12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발레리노" panose="02020600000000000000" pitchFamily="18" charset="-127"/>
                <a:ea typeface="a발레리노" panose="02020600000000000000" pitchFamily="18" charset="-127"/>
              </a:rPr>
              <a:t>KSAGrinder</a:t>
            </a:r>
            <a:endParaRPr>
              <a:latin typeface="a발레리노" panose="02020600000000000000" pitchFamily="18" charset="-127"/>
              <a:ea typeface="a발레리노" panose="02020600000000000000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497E9B-F908-4BC9-AD10-51BDD1A89014}"/>
              </a:ext>
            </a:extLst>
          </p:cNvPr>
          <p:cNvSpPr txBox="1"/>
          <p:nvPr/>
        </p:nvSpPr>
        <p:spPr>
          <a:xfrm>
            <a:off x="685800" y="1988660"/>
            <a:ext cx="2258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>
                <a:solidFill>
                  <a:schemeClr val="bg1"/>
                </a:solidFill>
                <a:latin typeface="a시월구일2" panose="02020600000000000000" pitchFamily="18" charset="-127"/>
                <a:ea typeface="a시월구일2" panose="02020600000000000000" pitchFamily="18" charset="-127"/>
              </a:rPr>
              <a:t>갠톡으로 트레이드 구하기</a:t>
            </a:r>
            <a:endParaRPr lang="en-US">
              <a:solidFill>
                <a:schemeClr val="bg1"/>
              </a:solidFill>
              <a:latin typeface="a시월구일2" panose="02020600000000000000" pitchFamily="18" charset="-127"/>
              <a:ea typeface="a시월구일2" panose="02020600000000000000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0DCA0A-E768-46A7-9C63-8206E6EFFEEA}"/>
              </a:ext>
            </a:extLst>
          </p:cNvPr>
          <p:cNvSpPr txBox="1"/>
          <p:nvPr/>
        </p:nvSpPr>
        <p:spPr>
          <a:xfrm>
            <a:off x="685800" y="2886570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시월구일2" panose="02020600000000000000" pitchFamily="18" charset="-127"/>
                <a:ea typeface="a시월구일2" panose="02020600000000000000" pitchFamily="18" charset="-127"/>
              </a:rPr>
              <a:t>20-120 </a:t>
            </a:r>
            <a:r>
              <a:rPr lang="ko-KR" altLang="en-US">
                <a:solidFill>
                  <a:schemeClr val="bg1"/>
                </a:solidFill>
                <a:latin typeface="a시월구일2" panose="02020600000000000000" pitchFamily="18" charset="-127"/>
                <a:ea typeface="a시월구일2" panose="02020600000000000000" pitchFamily="18" charset="-127"/>
              </a:rPr>
              <a:t>한승우</a:t>
            </a:r>
            <a:endParaRPr lang="en-US">
              <a:solidFill>
                <a:schemeClr val="bg1"/>
              </a:solidFill>
              <a:latin typeface="a시월구일2" panose="02020600000000000000" pitchFamily="18" charset="-127"/>
              <a:ea typeface="a시월구일2" panose="02020600000000000000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CBFBD9-8E87-4752-B121-2F2043C358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A0CB0FF-FFB6-4497-A94D-D87693966F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58" y="3804"/>
            <a:ext cx="9124474" cy="513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04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CBFBD9-8E87-4752-B121-2F2043C358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A0CB0FF-FFB6-4497-A94D-D87693966F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600" y="0"/>
            <a:ext cx="9124473" cy="513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1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CBFBD9-8E87-4752-B121-2F2043C358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A0CB0FF-FFB6-4497-A94D-D87693966F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600" y="0"/>
            <a:ext cx="9124473" cy="513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48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CBFBD9-8E87-4752-B121-2F2043C358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A0CB0FF-FFB6-4497-A94D-D87693966F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600" y="0"/>
            <a:ext cx="9124473" cy="513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62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CBFBD9-8E87-4752-B121-2F2043C358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A0CB0FF-FFB6-4497-A94D-D87693966F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601" y="0"/>
            <a:ext cx="9124471" cy="513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18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CBFBD9-8E87-4752-B121-2F2043C358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A0CB0FF-FFB6-4497-A94D-D87693966F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601" y="0"/>
            <a:ext cx="9124471" cy="513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73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CBFBD9-8E87-4752-B121-2F2043C358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A0CB0FF-FFB6-4497-A94D-D87693966F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601" y="0"/>
            <a:ext cx="9124471" cy="513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7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CBFBD9-8E87-4752-B121-2F2043C358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A0CB0FF-FFB6-4497-A94D-D87693966F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601" y="0"/>
            <a:ext cx="9124470" cy="513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55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CBFBD9-8E87-4752-B121-2F2043C358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A0CB0FF-FFB6-4497-A94D-D87693966F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601" y="0"/>
            <a:ext cx="9124470" cy="513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94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CBFBD9-8E87-4752-B121-2F2043C358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A0CB0FF-FFB6-4497-A94D-D87693966F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602" y="0"/>
            <a:ext cx="9124468" cy="513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76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600"/>
              <a:t>목차</a:t>
            </a:r>
            <a:endParaRPr sz="360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ko-KR" altLang="en-US"/>
              <a:t>프로그램 소개</a:t>
            </a:r>
            <a:endParaRPr lang="en-US" altLang="ko-KR"/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ko-KR" altLang="en-US"/>
              <a:t>사용된 기술 소개</a:t>
            </a:r>
            <a:endParaRPr lang="en-US" altLang="ko-KR"/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ko-KR" altLang="en-US"/>
              <a:t>잡담</a:t>
            </a:r>
            <a:endParaRPr lang="en-US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98623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CBFBD9-8E87-4752-B121-2F2043C358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A0CB0FF-FFB6-4497-A94D-D87693966F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602" y="0"/>
            <a:ext cx="9124468" cy="513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90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CBFBD9-8E87-4752-B121-2F2043C358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A0CB0FF-FFB6-4497-A94D-D87693966F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603" y="0"/>
            <a:ext cx="9124466" cy="513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57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CBFBD9-8E87-4752-B121-2F2043C358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A0CB0FF-FFB6-4497-A94D-D87693966F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351" y="0"/>
            <a:ext cx="9110969" cy="5135887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16506655-8464-4FCE-95C0-00394763FA6C}"/>
              </a:ext>
            </a:extLst>
          </p:cNvPr>
          <p:cNvSpPr/>
          <p:nvPr/>
        </p:nvSpPr>
        <p:spPr>
          <a:xfrm>
            <a:off x="2104571" y="1299029"/>
            <a:ext cx="5188858" cy="1272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91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CBFBD9-8E87-4752-B121-2F2043C358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A0CB0FF-FFB6-4497-A94D-D87693966F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351" y="3799"/>
            <a:ext cx="9110969" cy="512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51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CBFBD9-8E87-4752-B121-2F2043C358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A0CB0FF-FFB6-4497-A94D-D87693966F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699" y="0"/>
            <a:ext cx="9092272" cy="513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50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CBFBD9-8E87-4752-B121-2F2043C358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A0CB0FF-FFB6-4497-A94D-D87693966F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699" y="4232"/>
            <a:ext cx="9092272" cy="512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10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b="0"/>
              <a:t>사용된 기술 소개</a:t>
            </a:r>
            <a:endParaRPr b="0"/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ko-KR" altLang="en-US"/>
              <a:t>대체 뭐로 만들었는데</a:t>
            </a:r>
            <a:r>
              <a:rPr lang="en-US" altLang="ko-KR"/>
              <a:t>?</a:t>
            </a:r>
            <a:endParaRPr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>
                <a:solidFill>
                  <a:srgbClr val="3F5378"/>
                </a:solidFill>
                <a:latin typeface="a발레리노" panose="02020600000000000000" pitchFamily="18" charset="-127"/>
                <a:ea typeface="a발레리노" panose="02020600000000000000" pitchFamily="18" charset="-127"/>
                <a:cs typeface="Roboto Condensed"/>
                <a:sym typeface="Roboto Condensed"/>
              </a:rPr>
              <a:t>2</a:t>
            </a:r>
            <a:endParaRPr sz="3000" b="1">
              <a:solidFill>
                <a:srgbClr val="3F5378"/>
              </a:solidFill>
              <a:latin typeface="a발레리노" panose="02020600000000000000" pitchFamily="18" charset="-127"/>
              <a:ea typeface="a발레리노" panose="02020600000000000000" pitchFamily="18" charset="-127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958121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CD3C27B6-882A-418B-AA7C-18903FFC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0"/>
              <a:t>개발 플랫폼</a:t>
            </a:r>
            <a:endParaRPr lang="en-US" b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17F4BD5-C235-46B9-850F-DBCF84DF03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D30D27-6F4A-446B-9323-7B905969ED96}"/>
              </a:ext>
            </a:extLst>
          </p:cNvPr>
          <p:cNvGrpSpPr/>
          <p:nvPr/>
        </p:nvGrpSpPr>
        <p:grpSpPr>
          <a:xfrm>
            <a:off x="6739161" y="1888907"/>
            <a:ext cx="1857257" cy="2476733"/>
            <a:chOff x="8298192" y="2350949"/>
            <a:chExt cx="3102539" cy="4137371"/>
          </a:xfrm>
        </p:grpSpPr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6A1E52B6-4621-4A6D-B13B-DD7DA5A211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/>
          </p:blipFill>
          <p:spPr bwMode="auto">
            <a:xfrm>
              <a:off x="8298192" y="2350949"/>
              <a:ext cx="3102539" cy="2910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58D421C-EAA0-4725-A267-94142472B6B0}"/>
                </a:ext>
              </a:extLst>
            </p:cNvPr>
            <p:cNvSpPr txBox="1"/>
            <p:nvPr/>
          </p:nvSpPr>
          <p:spPr>
            <a:xfrm>
              <a:off x="9001667" y="5128839"/>
              <a:ext cx="1695588" cy="97686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latin typeface="a시월구일2" panose="02020600000000000000" pitchFamily="18" charset="-127"/>
                  <a:ea typeface="a시월구일2" panose="02020600000000000000" pitchFamily="18" charset="-127"/>
                </a:rPr>
                <a:t>WPF</a:t>
              </a:r>
              <a:endParaRPr lang="en-US" sz="3200" dirty="0">
                <a:latin typeface="a시월구일2" panose="02020600000000000000" pitchFamily="18" charset="-127"/>
                <a:ea typeface="a시월구일2" panose="02020600000000000000" pitchFamily="18" charset="-12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ED26D66-E32A-4E62-B41B-989060D03D69}"/>
                </a:ext>
              </a:extLst>
            </p:cNvPr>
            <p:cNvSpPr txBox="1"/>
            <p:nvPr/>
          </p:nvSpPr>
          <p:spPr>
            <a:xfrm>
              <a:off x="9414054" y="5922767"/>
              <a:ext cx="870824" cy="56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>
                  <a:latin typeface="a시월구일2" panose="02020600000000000000" pitchFamily="18" charset="-127"/>
                  <a:ea typeface="a시월구일2" panose="02020600000000000000" pitchFamily="18" charset="-127"/>
                </a:rPr>
                <a:t>GUI</a:t>
              </a:r>
              <a:endParaRPr lang="en-US" sz="1600" dirty="0">
                <a:latin typeface="a시월구일2" panose="02020600000000000000" pitchFamily="18" charset="-127"/>
                <a:ea typeface="a시월구일2" panose="02020600000000000000" pitchFamily="18" charset="-127"/>
              </a:endParaRPr>
            </a:p>
          </p:txBody>
        </p:sp>
      </p:grpSp>
      <p:grpSp>
        <p:nvGrpSpPr>
          <p:cNvPr id="11" name="Group 4">
            <a:extLst>
              <a:ext uri="{FF2B5EF4-FFF2-40B4-BE49-F238E27FC236}">
                <a16:creationId xmlns:a16="http://schemas.microsoft.com/office/drawing/2014/main" id="{DA5F1369-BF9F-489A-8541-EAF853379FAF}"/>
              </a:ext>
            </a:extLst>
          </p:cNvPr>
          <p:cNvGrpSpPr/>
          <p:nvPr/>
        </p:nvGrpSpPr>
        <p:grpSpPr>
          <a:xfrm>
            <a:off x="198419" y="1684029"/>
            <a:ext cx="2778325" cy="2988061"/>
            <a:chOff x="207992" y="2344373"/>
            <a:chExt cx="4641177" cy="4991543"/>
          </a:xfrm>
        </p:grpSpPr>
        <p:pic>
          <p:nvPicPr>
            <p:cNvPr id="12" name="Picture 2" descr="Visual studio - Free logo icons">
              <a:extLst>
                <a:ext uri="{FF2B5EF4-FFF2-40B4-BE49-F238E27FC236}">
                  <a16:creationId xmlns:a16="http://schemas.microsoft.com/office/drawing/2014/main" id="{96D0A7E8-E544-4044-8F42-57DA2DE4A5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344373"/>
              <a:ext cx="2923563" cy="2923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6745A9-E12C-4303-871C-A13F144D7ED8}"/>
                </a:ext>
              </a:extLst>
            </p:cNvPr>
            <p:cNvSpPr txBox="1"/>
            <p:nvPr/>
          </p:nvSpPr>
          <p:spPr>
            <a:xfrm>
              <a:off x="207992" y="5457826"/>
              <a:ext cx="4641177" cy="14910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latin typeface="a시월구일2" panose="02020600000000000000" pitchFamily="18" charset="-127"/>
                  <a:ea typeface="a시월구일2" panose="02020600000000000000" pitchFamily="18" charset="-127"/>
                </a:rPr>
                <a:t>Visual Studio</a:t>
              </a:r>
            </a:p>
            <a:p>
              <a:pPr algn="ctr"/>
              <a:r>
                <a:rPr lang="en-US" sz="1800">
                  <a:latin typeface="a시월구일2" panose="02020600000000000000" pitchFamily="18" charset="-127"/>
                  <a:ea typeface="a시월구일2" panose="02020600000000000000" pitchFamily="18" charset="-127"/>
                </a:rPr>
                <a:t>2022</a:t>
              </a:r>
              <a:endParaRPr lang="en-US" sz="1800" dirty="0">
                <a:latin typeface="a시월구일2" panose="02020600000000000000" pitchFamily="18" charset="-127"/>
                <a:ea typeface="a시월구일2" panose="02020600000000000000" pitchFamily="18" charset="-127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4EE783A-6C3F-45DB-B9A2-8886FAE1D6A0}"/>
                </a:ext>
              </a:extLst>
            </p:cNvPr>
            <p:cNvSpPr txBox="1"/>
            <p:nvPr/>
          </p:nvSpPr>
          <p:spPr>
            <a:xfrm>
              <a:off x="2089151" y="6770363"/>
              <a:ext cx="878857" cy="56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>
                  <a:solidFill>
                    <a:schemeClr val="bg2">
                      <a:lumMod val="50000"/>
                    </a:schemeClr>
                  </a:solidFill>
                  <a:latin typeface="a시월구일2" panose="02020600000000000000" pitchFamily="18" charset="-127"/>
                  <a:ea typeface="a시월구일2" panose="02020600000000000000" pitchFamily="18" charset="-127"/>
                </a:rPr>
                <a:t>IDE</a:t>
              </a:r>
              <a:endParaRPr lang="en-US" sz="1600" dirty="0">
                <a:solidFill>
                  <a:schemeClr val="bg2">
                    <a:lumMod val="50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endParaRPr>
            </a:p>
          </p:txBody>
        </p:sp>
      </p:grpSp>
      <p:grpSp>
        <p:nvGrpSpPr>
          <p:cNvPr id="15" name="Group 5">
            <a:extLst>
              <a:ext uri="{FF2B5EF4-FFF2-40B4-BE49-F238E27FC236}">
                <a16:creationId xmlns:a16="http://schemas.microsoft.com/office/drawing/2014/main" id="{0644C314-3B9A-4F03-853B-5427963FB27B}"/>
              </a:ext>
            </a:extLst>
          </p:cNvPr>
          <p:cNvGrpSpPr/>
          <p:nvPr/>
        </p:nvGrpSpPr>
        <p:grpSpPr>
          <a:xfrm>
            <a:off x="3722931" y="1744056"/>
            <a:ext cx="1698138" cy="2589480"/>
            <a:chOff x="4677635" y="2317490"/>
            <a:chExt cx="2836730" cy="4325714"/>
          </a:xfrm>
        </p:grpSpPr>
        <p:pic>
          <p:nvPicPr>
            <p:cNvPr id="16" name="Picture 4" descr="20 years anniversary of C# programming language. What the future holds. -  Avenga">
              <a:extLst>
                <a:ext uri="{FF2B5EF4-FFF2-40B4-BE49-F238E27FC236}">
                  <a16:creationId xmlns:a16="http://schemas.microsoft.com/office/drawing/2014/main" id="{5B6D140E-338F-496B-B5F0-086DF2C234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10" r="22496"/>
            <a:stretch/>
          </p:blipFill>
          <p:spPr bwMode="auto">
            <a:xfrm>
              <a:off x="4677635" y="2317490"/>
              <a:ext cx="2836730" cy="2977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06B67AD-429D-45A8-ABAA-2A94D2D0B701}"/>
                </a:ext>
              </a:extLst>
            </p:cNvPr>
            <p:cNvSpPr txBox="1"/>
            <p:nvPr/>
          </p:nvSpPr>
          <p:spPr>
            <a:xfrm>
              <a:off x="5481971" y="5334977"/>
              <a:ext cx="1221616" cy="97686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latin typeface="a시월구일2" panose="02020600000000000000" pitchFamily="18" charset="-127"/>
                  <a:ea typeface="a시월구일2" panose="02020600000000000000" pitchFamily="18" charset="-127"/>
                </a:rPr>
                <a:t>C#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AC8E78B-46A4-45C2-A267-0C4A22B8097A}"/>
                </a:ext>
              </a:extLst>
            </p:cNvPr>
            <p:cNvSpPr txBox="1"/>
            <p:nvPr/>
          </p:nvSpPr>
          <p:spPr>
            <a:xfrm>
              <a:off x="5938484" y="6077651"/>
              <a:ext cx="308592" cy="56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1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145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5C4CA0-C030-41CA-8926-B8119506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XAML</a:t>
            </a:r>
            <a:r>
              <a:rPr lang="ko-KR" altLang="en-US" b="0"/>
              <a:t>을 이용한 저장</a:t>
            </a:r>
            <a:endParaRPr lang="en-US" b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706C72-6257-43D7-AB49-F74465CBBE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EF24934-DF35-4130-B0A5-428088DB0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1" y="1334457"/>
            <a:ext cx="4901444" cy="3459843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4BD4FEC8-9E20-4F5A-A97F-93237A2C751F}"/>
              </a:ext>
            </a:extLst>
          </p:cNvPr>
          <p:cNvGrpSpPr/>
          <p:nvPr/>
        </p:nvGrpSpPr>
        <p:grpSpPr>
          <a:xfrm>
            <a:off x="3396343" y="1248228"/>
            <a:ext cx="5479036" cy="3214348"/>
            <a:chOff x="3396343" y="1248228"/>
            <a:chExt cx="5479036" cy="3214348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78C1235A-5F38-4C53-8AE7-9048EB13F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8387" y="1248228"/>
              <a:ext cx="4906992" cy="3214348"/>
            </a:xfrm>
            <a:prstGeom prst="rect">
              <a:avLst/>
            </a:prstGeom>
          </p:spPr>
        </p:pic>
        <p:sp>
          <p:nvSpPr>
            <p:cNvPr id="9" name="화살표: 오른쪽 8">
              <a:extLst>
                <a:ext uri="{FF2B5EF4-FFF2-40B4-BE49-F238E27FC236}">
                  <a16:creationId xmlns:a16="http://schemas.microsoft.com/office/drawing/2014/main" id="{EC963F93-9D5B-48C6-A0BE-BDFE31DA1E2B}"/>
                </a:ext>
              </a:extLst>
            </p:cNvPr>
            <p:cNvSpPr/>
            <p:nvPr/>
          </p:nvSpPr>
          <p:spPr>
            <a:xfrm>
              <a:off x="3396343" y="2648857"/>
              <a:ext cx="1291771" cy="529772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252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5C4CA0-C030-41CA-8926-B8119506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0"/>
              <a:t>비동기 작업 </a:t>
            </a:r>
            <a:r>
              <a:rPr lang="en-US" altLang="ko-KR" b="0"/>
              <a:t>(</a:t>
            </a:r>
            <a:r>
              <a:rPr lang="ko-KR" altLang="en-US" b="0"/>
              <a:t>스레드</a:t>
            </a:r>
            <a:r>
              <a:rPr lang="en-US" altLang="ko-KR" b="0"/>
              <a:t>)</a:t>
            </a:r>
            <a:endParaRPr lang="en-US" b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706C72-6257-43D7-AB49-F74465CBBE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A3E24832-0B37-4AE3-AD59-E3267CC85752}"/>
              </a:ext>
            </a:extLst>
          </p:cNvPr>
          <p:cNvSpPr/>
          <p:nvPr/>
        </p:nvSpPr>
        <p:spPr>
          <a:xfrm>
            <a:off x="537449" y="3449962"/>
            <a:ext cx="718458" cy="6531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42D7E4-A68C-49FF-BC86-C5AA86F639B9}"/>
              </a:ext>
            </a:extLst>
          </p:cNvPr>
          <p:cNvSpPr txBox="1"/>
          <p:nvPr/>
        </p:nvSpPr>
        <p:spPr>
          <a:xfrm>
            <a:off x="84031" y="1306299"/>
            <a:ext cx="3847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a시월구일2" panose="02020600000000000000" pitchFamily="18" charset="-127"/>
                <a:ea typeface="a시월구일2" panose="02020600000000000000" pitchFamily="18" charset="-127"/>
              </a:rPr>
              <a:t>BFS </a:t>
            </a:r>
            <a:r>
              <a:rPr lang="ko-KR" altLang="en-US" sz="1800">
                <a:latin typeface="a시월구일2" panose="02020600000000000000" pitchFamily="18" charset="-127"/>
                <a:ea typeface="a시월구일2" panose="02020600000000000000" pitchFamily="18" charset="-127"/>
              </a:rPr>
              <a:t>방식의 트레이드 탐색 알고리즘</a:t>
            </a:r>
            <a:endParaRPr lang="en-US" sz="1800">
              <a:latin typeface="a시월구일2" panose="02020600000000000000" pitchFamily="18" charset="-127"/>
              <a:ea typeface="a시월구일2" panose="02020600000000000000" pitchFamily="18" charset="-127"/>
            </a:endParaRPr>
          </a:p>
        </p:txBody>
      </p: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498BAD69-63B3-4BD1-BC77-C2E56A13A756}"/>
              </a:ext>
            </a:extLst>
          </p:cNvPr>
          <p:cNvGrpSpPr/>
          <p:nvPr/>
        </p:nvGrpSpPr>
        <p:grpSpPr>
          <a:xfrm>
            <a:off x="1174054" y="1918607"/>
            <a:ext cx="7200269" cy="2184498"/>
            <a:chOff x="1174054" y="1918607"/>
            <a:chExt cx="7200269" cy="2184498"/>
          </a:xfrm>
        </p:grpSpPr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886791D0-D0AB-4D99-B24D-F19396EA9D38}"/>
                </a:ext>
              </a:extLst>
            </p:cNvPr>
            <p:cNvSpPr/>
            <p:nvPr/>
          </p:nvSpPr>
          <p:spPr>
            <a:xfrm>
              <a:off x="4089400" y="1918607"/>
              <a:ext cx="718458" cy="65314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11777594-E39C-45A0-9331-FFF06C80162E}"/>
                </a:ext>
              </a:extLst>
            </p:cNvPr>
            <p:cNvSpPr/>
            <p:nvPr/>
          </p:nvSpPr>
          <p:spPr>
            <a:xfrm>
              <a:off x="1427251" y="3449962"/>
              <a:ext cx="718458" cy="65314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6FA7BEEB-58FE-4088-84B2-D9E838982439}"/>
                </a:ext>
              </a:extLst>
            </p:cNvPr>
            <p:cNvSpPr/>
            <p:nvPr/>
          </p:nvSpPr>
          <p:spPr>
            <a:xfrm>
              <a:off x="2317053" y="3449961"/>
              <a:ext cx="718458" cy="65314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93DE8F6E-45AA-44E6-91DE-E23B15DA9523}"/>
                </a:ext>
              </a:extLst>
            </p:cNvPr>
            <p:cNvSpPr/>
            <p:nvPr/>
          </p:nvSpPr>
          <p:spPr>
            <a:xfrm>
              <a:off x="4096657" y="3449962"/>
              <a:ext cx="718458" cy="65314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6C5EE95E-FE13-4926-8A4A-4F773F52C4A8}"/>
                </a:ext>
              </a:extLst>
            </p:cNvPr>
            <p:cNvSpPr/>
            <p:nvPr/>
          </p:nvSpPr>
          <p:spPr>
            <a:xfrm>
              <a:off x="3206855" y="3449962"/>
              <a:ext cx="718458" cy="65314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49B9D889-34FB-4A02-8F15-8907667A50D5}"/>
                </a:ext>
              </a:extLst>
            </p:cNvPr>
            <p:cNvSpPr/>
            <p:nvPr/>
          </p:nvSpPr>
          <p:spPr>
            <a:xfrm>
              <a:off x="4986459" y="3449962"/>
              <a:ext cx="718458" cy="65314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CE1B9A5E-E068-4317-A271-A9BA2E922397}"/>
                </a:ext>
              </a:extLst>
            </p:cNvPr>
            <p:cNvSpPr/>
            <p:nvPr/>
          </p:nvSpPr>
          <p:spPr>
            <a:xfrm>
              <a:off x="6766063" y="3449962"/>
              <a:ext cx="718458" cy="65314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DEF7E44D-DF72-40E4-BE01-06FBD8679D17}"/>
                </a:ext>
              </a:extLst>
            </p:cNvPr>
            <p:cNvSpPr/>
            <p:nvPr/>
          </p:nvSpPr>
          <p:spPr>
            <a:xfrm>
              <a:off x="5876261" y="3449962"/>
              <a:ext cx="718458" cy="65314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47EB9C7C-3467-4410-8864-4B6DB661891A}"/>
                </a:ext>
              </a:extLst>
            </p:cNvPr>
            <p:cNvSpPr/>
            <p:nvPr/>
          </p:nvSpPr>
          <p:spPr>
            <a:xfrm>
              <a:off x="7655865" y="3449962"/>
              <a:ext cx="718458" cy="65314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085E73C5-3774-43FB-BDC6-9D3B884C36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4054" y="2322475"/>
              <a:ext cx="2795603" cy="1092723"/>
            </a:xfrm>
            <a:prstGeom prst="line">
              <a:avLst/>
            </a:prstGeom>
            <a:ln w="571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>
              <a:extLst>
                <a:ext uri="{FF2B5EF4-FFF2-40B4-BE49-F238E27FC236}">
                  <a16:creationId xmlns:a16="http://schemas.microsoft.com/office/drawing/2014/main" id="{F4BEE3A7-374E-4CF8-BEE8-02D9EFFB90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52780" y="2469479"/>
              <a:ext cx="1958205" cy="936844"/>
            </a:xfrm>
            <a:prstGeom prst="line">
              <a:avLst/>
            </a:prstGeom>
            <a:ln w="571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AD465B8D-A2E6-40D2-9152-15AE7F62E3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2582" y="2583358"/>
              <a:ext cx="1146818" cy="822965"/>
            </a:xfrm>
            <a:prstGeom prst="line">
              <a:avLst/>
            </a:prstGeom>
            <a:ln w="571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AB168F7F-F37E-4373-AD42-E595FA32EE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1296" y="2672222"/>
              <a:ext cx="639618" cy="742976"/>
            </a:xfrm>
            <a:prstGeom prst="line">
              <a:avLst/>
            </a:prstGeom>
            <a:ln w="571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 60">
              <a:extLst>
                <a:ext uri="{FF2B5EF4-FFF2-40B4-BE49-F238E27FC236}">
                  <a16:creationId xmlns:a16="http://schemas.microsoft.com/office/drawing/2014/main" id="{4506FE2F-734E-4961-8693-45FE2481FA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20956" y="2310866"/>
              <a:ext cx="2795603" cy="1092723"/>
            </a:xfrm>
            <a:prstGeom prst="line">
              <a:avLst/>
            </a:prstGeom>
            <a:ln w="571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19B2F749-0085-4C38-BEA3-02FC710000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79628" y="2457870"/>
              <a:ext cx="1958205" cy="936844"/>
            </a:xfrm>
            <a:prstGeom prst="line">
              <a:avLst/>
            </a:prstGeom>
            <a:ln w="571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id="{C7B8DEA4-3835-43C7-88F1-D0C39D91B7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01213" y="2571749"/>
              <a:ext cx="1146818" cy="822965"/>
            </a:xfrm>
            <a:prstGeom prst="line">
              <a:avLst/>
            </a:prstGeom>
            <a:ln w="571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>
              <a:extLst>
                <a:ext uri="{FF2B5EF4-FFF2-40B4-BE49-F238E27FC236}">
                  <a16:creationId xmlns:a16="http://schemas.microsoft.com/office/drawing/2014/main" id="{B3555D6E-C6D6-4A66-AA7D-D3F7FA5A1E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59699" y="2660613"/>
              <a:ext cx="639618" cy="742976"/>
            </a:xfrm>
            <a:prstGeom prst="line">
              <a:avLst/>
            </a:prstGeom>
            <a:ln w="571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65">
              <a:extLst>
                <a:ext uri="{FF2B5EF4-FFF2-40B4-BE49-F238E27FC236}">
                  <a16:creationId xmlns:a16="http://schemas.microsoft.com/office/drawing/2014/main" id="{48D295F4-52CE-4DB9-B956-0BE4DFBE19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4905" y="2750447"/>
              <a:ext cx="802" cy="653142"/>
            </a:xfrm>
            <a:prstGeom prst="line">
              <a:avLst/>
            </a:prstGeom>
            <a:ln w="571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AF6B509E-0DBA-425D-8AD0-2B7239C5459D}"/>
              </a:ext>
            </a:extLst>
          </p:cNvPr>
          <p:cNvSpPr/>
          <p:nvPr/>
        </p:nvSpPr>
        <p:spPr>
          <a:xfrm>
            <a:off x="2648857" y="4262773"/>
            <a:ext cx="3592096" cy="58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>
                <a:solidFill>
                  <a:schemeClr val="tx1"/>
                </a:solidFill>
              </a:rPr>
              <a:t>모든 가지를 병렬로 처리</a:t>
            </a:r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6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b="0"/>
              <a:t>프로그램 소개</a:t>
            </a:r>
            <a:endParaRPr b="0"/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/>
              <a:t>KSAGrinder</a:t>
            </a:r>
            <a:r>
              <a:rPr lang="ko-KR" altLang="en-US"/>
              <a:t>가 뭔데</a:t>
            </a:r>
            <a:r>
              <a:rPr lang="en-US" altLang="ko-KR"/>
              <a:t>?</a:t>
            </a:r>
            <a:endParaRPr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>
                <a:solidFill>
                  <a:srgbClr val="3F5378"/>
                </a:solidFill>
                <a:latin typeface="a발레리노" panose="02020600000000000000" pitchFamily="18" charset="-127"/>
                <a:ea typeface="a발레리노" panose="02020600000000000000" pitchFamily="18" charset="-127"/>
                <a:cs typeface="Roboto Condensed"/>
                <a:sym typeface="Roboto Condensed"/>
              </a:rPr>
              <a:t>1</a:t>
            </a:r>
            <a:endParaRPr sz="3000" b="1">
              <a:solidFill>
                <a:srgbClr val="3F5378"/>
              </a:solidFill>
              <a:latin typeface="a발레리노" panose="02020600000000000000" pitchFamily="18" charset="-127"/>
              <a:ea typeface="a발레리노" panose="02020600000000000000" pitchFamily="18" charset="-127"/>
              <a:cs typeface="Roboto Condensed"/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5C4CA0-C030-41CA-8926-B8119506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0"/>
              <a:t>비동기 작업 </a:t>
            </a:r>
            <a:r>
              <a:rPr lang="en-US" altLang="ko-KR" b="0"/>
              <a:t>(</a:t>
            </a:r>
            <a:r>
              <a:rPr lang="ko-KR" altLang="en-US" b="0"/>
              <a:t>스레드</a:t>
            </a:r>
            <a:r>
              <a:rPr lang="en-US" altLang="ko-KR" b="0"/>
              <a:t>)</a:t>
            </a:r>
            <a:endParaRPr lang="en-US" b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706C72-6257-43D7-AB49-F74465CBBE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886791D0-D0AB-4D99-B24D-F19396EA9D38}"/>
              </a:ext>
            </a:extLst>
          </p:cNvPr>
          <p:cNvSpPr/>
          <p:nvPr/>
        </p:nvSpPr>
        <p:spPr>
          <a:xfrm>
            <a:off x="4089400" y="1918607"/>
            <a:ext cx="718458" cy="6531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42D7E4-A68C-49FF-BC86-C5AA86F639B9}"/>
              </a:ext>
            </a:extLst>
          </p:cNvPr>
          <p:cNvSpPr txBox="1"/>
          <p:nvPr/>
        </p:nvSpPr>
        <p:spPr>
          <a:xfrm>
            <a:off x="84031" y="1306299"/>
            <a:ext cx="3847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a시월구일2" panose="02020600000000000000" pitchFamily="18" charset="-127"/>
                <a:ea typeface="a시월구일2" panose="02020600000000000000" pitchFamily="18" charset="-127"/>
              </a:rPr>
              <a:t>BFS </a:t>
            </a:r>
            <a:r>
              <a:rPr lang="ko-KR" altLang="en-US" sz="1800">
                <a:latin typeface="a시월구일2" panose="02020600000000000000" pitchFamily="18" charset="-127"/>
                <a:ea typeface="a시월구일2" panose="02020600000000000000" pitchFamily="18" charset="-127"/>
              </a:rPr>
              <a:t>방식의 트레이드 탐색 알고리즘</a:t>
            </a:r>
            <a:endParaRPr lang="en-US" sz="1800">
              <a:latin typeface="a시월구일2" panose="02020600000000000000" pitchFamily="18" charset="-127"/>
              <a:ea typeface="a시월구일2" panose="02020600000000000000" pitchFamily="18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1C36C7B-301A-4B13-8726-0544EF858DD2}"/>
              </a:ext>
            </a:extLst>
          </p:cNvPr>
          <p:cNvGrpSpPr/>
          <p:nvPr/>
        </p:nvGrpSpPr>
        <p:grpSpPr>
          <a:xfrm>
            <a:off x="537449" y="2310866"/>
            <a:ext cx="7836874" cy="1792239"/>
            <a:chOff x="537449" y="2310866"/>
            <a:chExt cx="7836874" cy="1792239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11777594-E39C-45A0-9331-FFF06C80162E}"/>
                </a:ext>
              </a:extLst>
            </p:cNvPr>
            <p:cNvSpPr/>
            <p:nvPr/>
          </p:nvSpPr>
          <p:spPr>
            <a:xfrm>
              <a:off x="1427251" y="3449962"/>
              <a:ext cx="718458" cy="65314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A3E24832-0B37-4AE3-AD59-E3267CC85752}"/>
                </a:ext>
              </a:extLst>
            </p:cNvPr>
            <p:cNvSpPr/>
            <p:nvPr/>
          </p:nvSpPr>
          <p:spPr>
            <a:xfrm>
              <a:off x="537449" y="3449962"/>
              <a:ext cx="718458" cy="65314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6FA7BEEB-58FE-4088-84B2-D9E838982439}"/>
                </a:ext>
              </a:extLst>
            </p:cNvPr>
            <p:cNvSpPr/>
            <p:nvPr/>
          </p:nvSpPr>
          <p:spPr>
            <a:xfrm>
              <a:off x="2317053" y="3449961"/>
              <a:ext cx="718458" cy="65314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93DE8F6E-45AA-44E6-91DE-E23B15DA9523}"/>
                </a:ext>
              </a:extLst>
            </p:cNvPr>
            <p:cNvSpPr/>
            <p:nvPr/>
          </p:nvSpPr>
          <p:spPr>
            <a:xfrm>
              <a:off x="4096657" y="3449962"/>
              <a:ext cx="718458" cy="65314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6C5EE95E-FE13-4926-8A4A-4F773F52C4A8}"/>
                </a:ext>
              </a:extLst>
            </p:cNvPr>
            <p:cNvSpPr/>
            <p:nvPr/>
          </p:nvSpPr>
          <p:spPr>
            <a:xfrm>
              <a:off x="3206855" y="3449962"/>
              <a:ext cx="718458" cy="65314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49B9D889-34FB-4A02-8F15-8907667A50D5}"/>
                </a:ext>
              </a:extLst>
            </p:cNvPr>
            <p:cNvSpPr/>
            <p:nvPr/>
          </p:nvSpPr>
          <p:spPr>
            <a:xfrm>
              <a:off x="4986459" y="3449962"/>
              <a:ext cx="718458" cy="65314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CE1B9A5E-E068-4317-A271-A9BA2E922397}"/>
                </a:ext>
              </a:extLst>
            </p:cNvPr>
            <p:cNvSpPr/>
            <p:nvPr/>
          </p:nvSpPr>
          <p:spPr>
            <a:xfrm>
              <a:off x="6766063" y="3449962"/>
              <a:ext cx="718458" cy="65314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DEF7E44D-DF72-40E4-BE01-06FBD8679D17}"/>
                </a:ext>
              </a:extLst>
            </p:cNvPr>
            <p:cNvSpPr/>
            <p:nvPr/>
          </p:nvSpPr>
          <p:spPr>
            <a:xfrm>
              <a:off x="5876261" y="3449962"/>
              <a:ext cx="718458" cy="65314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47EB9C7C-3467-4410-8864-4B6DB661891A}"/>
                </a:ext>
              </a:extLst>
            </p:cNvPr>
            <p:cNvSpPr/>
            <p:nvPr/>
          </p:nvSpPr>
          <p:spPr>
            <a:xfrm>
              <a:off x="7655865" y="3449962"/>
              <a:ext cx="718458" cy="65314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085E73C5-3774-43FB-BDC6-9D3B884C36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4054" y="2322475"/>
              <a:ext cx="2795603" cy="1092723"/>
            </a:xfrm>
            <a:prstGeom prst="line">
              <a:avLst/>
            </a:prstGeom>
            <a:ln w="571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>
              <a:extLst>
                <a:ext uri="{FF2B5EF4-FFF2-40B4-BE49-F238E27FC236}">
                  <a16:creationId xmlns:a16="http://schemas.microsoft.com/office/drawing/2014/main" id="{F4BEE3A7-374E-4CF8-BEE8-02D9EFFB90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52780" y="2469479"/>
              <a:ext cx="1958205" cy="936844"/>
            </a:xfrm>
            <a:prstGeom prst="line">
              <a:avLst/>
            </a:prstGeom>
            <a:ln w="571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AD465B8D-A2E6-40D2-9152-15AE7F62E3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2582" y="2583358"/>
              <a:ext cx="1146818" cy="822965"/>
            </a:xfrm>
            <a:prstGeom prst="line">
              <a:avLst/>
            </a:prstGeom>
            <a:ln w="571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AB168F7F-F37E-4373-AD42-E595FA32EE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1296" y="2672222"/>
              <a:ext cx="639618" cy="742976"/>
            </a:xfrm>
            <a:prstGeom prst="line">
              <a:avLst/>
            </a:prstGeom>
            <a:ln w="571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 60">
              <a:extLst>
                <a:ext uri="{FF2B5EF4-FFF2-40B4-BE49-F238E27FC236}">
                  <a16:creationId xmlns:a16="http://schemas.microsoft.com/office/drawing/2014/main" id="{4506FE2F-734E-4961-8693-45FE2481FA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20956" y="2310866"/>
              <a:ext cx="2795603" cy="1092723"/>
            </a:xfrm>
            <a:prstGeom prst="line">
              <a:avLst/>
            </a:prstGeom>
            <a:ln w="571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19B2F749-0085-4C38-BEA3-02FC710000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79628" y="2457870"/>
              <a:ext cx="1958205" cy="936844"/>
            </a:xfrm>
            <a:prstGeom prst="line">
              <a:avLst/>
            </a:prstGeom>
            <a:ln w="571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id="{C7B8DEA4-3835-43C7-88F1-D0C39D91B7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01213" y="2571749"/>
              <a:ext cx="1146818" cy="822965"/>
            </a:xfrm>
            <a:prstGeom prst="line">
              <a:avLst/>
            </a:prstGeom>
            <a:ln w="571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>
              <a:extLst>
                <a:ext uri="{FF2B5EF4-FFF2-40B4-BE49-F238E27FC236}">
                  <a16:creationId xmlns:a16="http://schemas.microsoft.com/office/drawing/2014/main" id="{B3555D6E-C6D6-4A66-AA7D-D3F7FA5A1E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59699" y="2660613"/>
              <a:ext cx="639618" cy="742976"/>
            </a:xfrm>
            <a:prstGeom prst="line">
              <a:avLst/>
            </a:prstGeom>
            <a:ln w="571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65">
              <a:extLst>
                <a:ext uri="{FF2B5EF4-FFF2-40B4-BE49-F238E27FC236}">
                  <a16:creationId xmlns:a16="http://schemas.microsoft.com/office/drawing/2014/main" id="{48D295F4-52CE-4DB9-B956-0BE4DFBE19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4905" y="2750447"/>
              <a:ext cx="802" cy="653142"/>
            </a:xfrm>
            <a:prstGeom prst="line">
              <a:avLst/>
            </a:prstGeom>
            <a:ln w="571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8513059-0F1B-4828-923F-9AE7AA68EAF7}"/>
              </a:ext>
            </a:extLst>
          </p:cNvPr>
          <p:cNvSpPr/>
          <p:nvPr/>
        </p:nvSpPr>
        <p:spPr>
          <a:xfrm>
            <a:off x="2648857" y="4262773"/>
            <a:ext cx="3592096" cy="58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>
                <a:solidFill>
                  <a:schemeClr val="tx1"/>
                </a:solidFill>
              </a:rPr>
              <a:t>모든 가지를 병렬로 처리</a:t>
            </a:r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405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b="0"/>
              <a:t>잠담</a:t>
            </a:r>
            <a:endParaRPr b="0"/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ko-KR" altLang="en-US"/>
              <a:t>프로그램 외적인 부분들</a:t>
            </a:r>
            <a:endParaRPr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>
                <a:solidFill>
                  <a:srgbClr val="3F5378"/>
                </a:solidFill>
                <a:latin typeface="a발레리노" panose="02020600000000000000" pitchFamily="18" charset="-127"/>
                <a:ea typeface="a발레리노" panose="02020600000000000000" pitchFamily="18" charset="-127"/>
                <a:cs typeface="Roboto Condensed"/>
                <a:sym typeface="Roboto Condensed"/>
              </a:rPr>
              <a:t>3</a:t>
            </a:r>
            <a:endParaRPr sz="3000" b="1">
              <a:solidFill>
                <a:srgbClr val="3F5378"/>
              </a:solidFill>
              <a:latin typeface="a발레리노" panose="02020600000000000000" pitchFamily="18" charset="-127"/>
              <a:ea typeface="a발레리노" panose="02020600000000000000" pitchFamily="18" charset="-127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283939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25"/>
          <p:cNvGrpSpPr/>
          <p:nvPr/>
        </p:nvGrpSpPr>
        <p:grpSpPr>
          <a:xfrm>
            <a:off x="552885" y="1385750"/>
            <a:ext cx="8044527" cy="2067200"/>
            <a:chOff x="185742" y="1287960"/>
            <a:chExt cx="8044527" cy="2067200"/>
          </a:xfrm>
        </p:grpSpPr>
        <p:sp>
          <p:nvSpPr>
            <p:cNvPr id="377" name="Google Shape;377;p25"/>
            <p:cNvSpPr/>
            <p:nvPr/>
          </p:nvSpPr>
          <p:spPr>
            <a:xfrm>
              <a:off x="6978450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8" name="Google Shape;378;p25"/>
            <p:cNvSpPr/>
            <p:nvPr/>
          </p:nvSpPr>
          <p:spPr>
            <a:xfrm rot="10800000" flipH="1">
              <a:off x="1423250" y="1697050"/>
              <a:ext cx="5566500" cy="1243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9" name="Google Shape;379;p25"/>
            <p:cNvSpPr/>
            <p:nvPr/>
          </p:nvSpPr>
          <p:spPr>
            <a:xfrm rot="10800000" flipH="1">
              <a:off x="6986470" y="1697043"/>
              <a:ext cx="1243800" cy="12438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80" name="Google Shape;380;p25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81" name="Google Shape;381;p25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2" name="Google Shape;382;p25"/>
          <p:cNvSpPr txBox="1">
            <a:spLocks noGrp="1"/>
          </p:cNvSpPr>
          <p:nvPr>
            <p:ph type="ctrTitle" idx="4294967295"/>
          </p:nvPr>
        </p:nvSpPr>
        <p:spPr>
          <a:xfrm>
            <a:off x="558475" y="1808800"/>
            <a:ext cx="8039100" cy="12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7200">
                <a:solidFill>
                  <a:srgbClr val="3F5378"/>
                </a:solidFill>
                <a:latin typeface="a발레리노" panose="02020600000000000000" pitchFamily="18" charset="-127"/>
                <a:ea typeface="a발레리노" panose="02020600000000000000" pitchFamily="18" charset="-127"/>
              </a:rPr>
              <a:t>질문 </a:t>
            </a:r>
            <a:r>
              <a:rPr lang="en-US" altLang="ko-KR" sz="7200">
                <a:solidFill>
                  <a:srgbClr val="3F5378"/>
                </a:solidFill>
                <a:latin typeface="a발레리노" panose="02020600000000000000" pitchFamily="18" charset="-127"/>
                <a:ea typeface="a발레리노" panose="02020600000000000000" pitchFamily="18" charset="-127"/>
              </a:rPr>
              <a:t>Q&amp;A</a:t>
            </a:r>
            <a:endParaRPr sz="7200">
              <a:solidFill>
                <a:srgbClr val="3F5378"/>
              </a:solidFill>
              <a:latin typeface="a발레리노" panose="02020600000000000000" pitchFamily="18" charset="-127"/>
              <a:ea typeface="a발레리노" panose="02020600000000000000" pitchFamily="18" charset="-127"/>
            </a:endParaRPr>
          </a:p>
        </p:txBody>
      </p:sp>
      <p:sp>
        <p:nvSpPr>
          <p:cNvPr id="384" name="Google Shape;384;p2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2189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79DD28C6-4761-404D-9EFE-0F22DA47F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KSAGrinder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1DDD1BA-2F73-4F82-ABE7-297D62F5EE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4C16AD80-E3B9-4A72-AD21-6FA23F243F8D}"/>
              </a:ext>
            </a:extLst>
          </p:cNvPr>
          <p:cNvSpPr/>
          <p:nvPr/>
        </p:nvSpPr>
        <p:spPr>
          <a:xfrm>
            <a:off x="1719943" y="2107293"/>
            <a:ext cx="2387600" cy="9289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/>
              <a:t>시간표 관리</a:t>
            </a:r>
            <a:endParaRPr lang="en-US" sz="240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03736DF3-8D83-4F9A-BA19-50AE398384C1}"/>
              </a:ext>
            </a:extLst>
          </p:cNvPr>
          <p:cNvSpPr/>
          <p:nvPr/>
        </p:nvSpPr>
        <p:spPr>
          <a:xfrm>
            <a:off x="5036459" y="2107293"/>
            <a:ext cx="2387600" cy="9289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/>
              <a:t>트레이드 탐색</a:t>
            </a:r>
            <a:endParaRPr 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781EEC-F111-4D45-8B0C-D14E0207F3C3}"/>
              </a:ext>
            </a:extLst>
          </p:cNvPr>
          <p:cNvSpPr txBox="1"/>
          <p:nvPr/>
        </p:nvSpPr>
        <p:spPr>
          <a:xfrm>
            <a:off x="2565681" y="3461505"/>
            <a:ext cx="4012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>
                <a:latin typeface="a시월구일2" panose="02020600000000000000" pitchFamily="18" charset="-127"/>
                <a:ea typeface="a시월구일2" panose="02020600000000000000" pitchFamily="18" charset="-127"/>
              </a:rPr>
              <a:t>GUI </a:t>
            </a:r>
            <a:r>
              <a:rPr lang="ko-KR" altLang="en-US" sz="2800">
                <a:latin typeface="a시월구일2" panose="02020600000000000000" pitchFamily="18" charset="-127"/>
                <a:ea typeface="a시월구일2" panose="02020600000000000000" pitchFamily="18" charset="-127"/>
              </a:rPr>
              <a:t>이용</a:t>
            </a:r>
            <a:r>
              <a:rPr lang="en-US" altLang="ko-KR" sz="2800">
                <a:latin typeface="a시월구일2" panose="02020600000000000000" pitchFamily="18" charset="-127"/>
                <a:ea typeface="a시월구일2" panose="02020600000000000000" pitchFamily="18" charset="-127"/>
              </a:rPr>
              <a:t>, </a:t>
            </a:r>
            <a:r>
              <a:rPr lang="ko-KR" altLang="en-US" sz="2800">
                <a:latin typeface="a시월구일2" panose="02020600000000000000" pitchFamily="18" charset="-127"/>
                <a:ea typeface="a시월구일2" panose="02020600000000000000" pitchFamily="18" charset="-127"/>
              </a:rPr>
              <a:t>사용자 친화적</a:t>
            </a:r>
            <a:endParaRPr lang="en-US" sz="2800">
              <a:latin typeface="a시월구일2" panose="02020600000000000000" pitchFamily="18" charset="-127"/>
              <a:ea typeface="a시월구일2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0714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12B827-99B2-4285-88F3-CC03402E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KSAGrinder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C2EEAF8-987C-4996-804E-E0AC2681F8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BA5902D-D551-41D5-825C-5CBA729393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25800" y="1392594"/>
            <a:ext cx="5492399" cy="309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4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12B827-99B2-4285-88F3-CC03402E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KSAGrinder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C2EEAF8-987C-4996-804E-E0AC2681F8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BA5902D-D551-41D5-825C-5CBA729393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379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23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CBFBD9-8E87-4752-B121-2F2043C358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A0CB0FF-FFB6-4497-A94D-D87693966F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379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93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CBFBD9-8E87-4752-B121-2F2043C358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A0CB0FF-FFB6-4497-A94D-D87693966F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58" y="0"/>
            <a:ext cx="91244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09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CBFBD9-8E87-4752-B121-2F2043C358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A0CB0FF-FFB6-4497-A94D-D87693966F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58" y="1904"/>
            <a:ext cx="9124474" cy="513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98233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사용자 지정 3">
      <a:majorFont>
        <a:latin typeface="a발레리노"/>
        <a:ea typeface="a발레리노"/>
        <a:cs typeface=""/>
      </a:majorFont>
      <a:minorFont>
        <a:latin typeface="a시월구일2"/>
        <a:ea typeface="a시월구일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122</Words>
  <Application>Microsoft Office PowerPoint</Application>
  <PresentationFormat>화면 슬라이드 쇼(16:9)</PresentationFormat>
  <Paragraphs>68</Paragraphs>
  <Slides>32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9" baseType="lpstr">
      <vt:lpstr>a발레리노</vt:lpstr>
      <vt:lpstr>Arial</vt:lpstr>
      <vt:lpstr>a시월구일2</vt:lpstr>
      <vt:lpstr>Roboto Condensed</vt:lpstr>
      <vt:lpstr>Roboto Condensed Light</vt:lpstr>
      <vt:lpstr>Arvo</vt:lpstr>
      <vt:lpstr>Salerio template</vt:lpstr>
      <vt:lpstr>KSAGrinder</vt:lpstr>
      <vt:lpstr>목차</vt:lpstr>
      <vt:lpstr>프로그램 소개</vt:lpstr>
      <vt:lpstr>KSAGrinder</vt:lpstr>
      <vt:lpstr>KSAGrinder</vt:lpstr>
      <vt:lpstr>KSAGrinder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사용된 기술 소개</vt:lpstr>
      <vt:lpstr>개발 플랫폼</vt:lpstr>
      <vt:lpstr>XAML을 이용한 저장</vt:lpstr>
      <vt:lpstr>비동기 작업 (스레드)</vt:lpstr>
      <vt:lpstr>비동기 작업 (스레드)</vt:lpstr>
      <vt:lpstr>잠담</vt:lpstr>
      <vt:lpstr>질문 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KSAGrinder</dc:title>
  <cp:lastModifiedBy>한 승우</cp:lastModifiedBy>
  <cp:revision>17</cp:revision>
  <dcterms:modified xsi:type="dcterms:W3CDTF">2021-11-25T15:17:42Z</dcterms:modified>
</cp:coreProperties>
</file>