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 Math" panose="02040503050406030204" pitchFamily="18" charset="0"/>
      <p:regular r:id="rId24"/>
    </p:embeddedFon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나눔명조" panose="02020603020101020101" pitchFamily="18" charset="-127"/>
      <p:regular r:id="rId29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3F0BC5-41AA-45EA-B1F9-0ED4E4626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E91E84A-345F-4690-9EB1-6507E3C98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17CFD9-C15B-4408-BBC6-E4DE7537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87AD69-E1DE-4047-BFDA-6992BCE8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B6C416-1637-4693-8968-C8832E73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1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7A5C71-AA47-4213-9D16-ECBB411D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EED5C0-41AB-446E-B008-D460FEB23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6551E2-A3C5-43F7-9DA2-A1C7FA1C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4836A5-4DE0-4B2E-9A9A-3BAC9ABF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99D6DC2-88A8-410E-90E4-408D691D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0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1D4ABD0-A4C6-4C92-98C3-16041472C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B8A5452-017F-4EFC-AFAD-2262537D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1E2D6B-9DC4-4E5C-AE04-DF35623C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B16ABA-7C69-4F5C-9713-0EE063AB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164D00-72E9-4F5B-9C85-AFBE0EF1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46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783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770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641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159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81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49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21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26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2F6268-35AA-4BEE-8156-87E876B9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1142CF-47D7-4CFD-B86E-BA93FBDBD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82D228-D217-4AA5-ADA2-9A4E16F6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D3B872-21E9-4FC0-B3A1-A096AA48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9ABD76-F46B-4ABF-B09C-067E0ECF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95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503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344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52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31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2432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122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268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896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411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37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3DC7E3-1EE0-4145-81A5-6A1DAD31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5C90D92-0639-444E-977C-65AEC75C4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ABE299A-FA77-4FF8-91C8-E52A66B3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ED3A1A-6B6D-419F-ACAE-151C5121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DF777B2-E60E-451D-9B45-BE461AC5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42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1611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519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227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33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42E760-941C-4883-8F08-D7F164E7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52D5FB-D533-4E6B-B1D6-49AA1C300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A14E204-5B39-405F-9924-8E61D947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9FF9184-04DA-4257-91ED-9D6B5AAE8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14615C9-F840-4BE7-840B-85D9F9A7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15E30C1-68F0-411D-8D68-31AD3190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49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DF4FF4-393B-4CBC-A935-454367E6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8666B8-F34E-4307-9DEE-E993F67E0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AEABA60-B5CA-44CD-89FB-771B06586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858C400-EB78-4CBF-BE3E-C11FB5179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57696EF-5FAB-40AB-BCF7-C86D45FC9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EFA80A7-5354-4DDE-AE98-71E11842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33CAC0C-0A5A-40F6-B5F4-6689B518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DFF022A-2704-4081-8821-12D03740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83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26C747-72A9-4BF0-BB2B-2F8906F4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79C5D0F-B8AA-481E-8F87-6786CE35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E817B6-3D0B-4ECB-8CA2-DBA5D355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A55668-EE88-4CEE-904C-2345D8BD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75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B496C53-3CEB-4E94-BCAC-7B44DF0A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25EAF37-422A-4955-9363-CCAF7801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4F50B9-E034-4EE7-BE5E-6C77CBA9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09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B6E233-1920-41C9-A04B-5EFFB3C9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5A53E37-1EE5-4280-9180-1F323005C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1579D64-7174-4579-A7AC-C1D2E29AD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4BE6E8C-51CE-4037-9B75-EF7C8CC0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EBB076-DF6F-46E6-879A-329DA7C0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E8DADDF-FE68-43A5-B126-CD1A50C7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20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0A821F-EC2C-40EC-BDF3-63499F91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01E7951-C0B5-4054-8B7A-AA25166C7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2C8A1E0-DCBA-43E1-9DD3-27B8F1D6C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BE1315A-EC68-4026-B40C-57DDF7F6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845116F-3AF6-4D1F-8C8E-32FBA556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B0159C-251C-45F0-A44E-B283B9A5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2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59571D-16F5-429B-BD58-92EB20DC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EA709C-0A6B-4B23-B373-94CAB911F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4FA4B0-A2EE-47C4-8C47-2061432FB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2C8432-8832-4313-969C-384AA4D00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B87236-BAC1-4E55-B83C-B5D3EFC3A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9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956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98F5F-6CE9-4745-AB5D-155E7A37A43E}" type="datetimeFigureOut">
              <a:rPr lang="ko-KR" altLang="en-US" smtClean="0"/>
              <a:t>2021-11-19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34F9-F09D-4E04-8014-1544101F0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46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E95BD1-2E09-4A66-BCA7-9686969FF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7121"/>
            <a:ext cx="9144000" cy="872231"/>
          </a:xfrm>
        </p:spPr>
        <p:txBody>
          <a:bodyPr>
            <a:normAutofit/>
          </a:bodyPr>
          <a:lstStyle/>
          <a:p>
            <a:r>
              <a:rPr lang="ko-KR" altLang="en-US" sz="40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인간 최적화 알람 개발을 위한 선행 연구</a:t>
            </a:r>
            <a:endParaRPr lang="ko-KR" altLang="en-US" sz="4000" dirty="0">
              <a:latin typeface="Arial Black" panose="020B0A04020102020204" pitchFamily="34" charset="0"/>
              <a:ea typeface="나눔명조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45D18EE-3CCE-498E-BBF0-D55CA00EC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68042"/>
            <a:ext cx="9144000" cy="1289558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  <a:ea typeface="나눔명조" panose="02020603020101020101" pitchFamily="18" charset="-127"/>
              </a:rPr>
              <a:t>Prior Research for the Development of Human-Optimized Alarm Clock</a:t>
            </a:r>
            <a:endParaRPr lang="ko-KR" alt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CBEBD-BA29-48F1-AAF1-DF8E919FD41B}"/>
              </a:ext>
            </a:extLst>
          </p:cNvPr>
          <p:cNvSpPr txBox="1"/>
          <p:nvPr/>
        </p:nvSpPr>
        <p:spPr>
          <a:xfrm>
            <a:off x="8566951" y="4065973"/>
            <a:ext cx="192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바탕" panose="02030600000101010101" pitchFamily="18" charset="-127"/>
                <a:ea typeface="바탕" panose="02030600000101010101" pitchFamily="18" charset="-127"/>
              </a:rPr>
              <a:t>19-112 </a:t>
            </a:r>
            <a:r>
              <a:rPr lang="ko-KR" altLang="en-US" b="1" dirty="0">
                <a:latin typeface="바탕" panose="02030600000101010101" pitchFamily="18" charset="-127"/>
                <a:ea typeface="바탕" panose="02030600000101010101" pitchFamily="18" charset="-127"/>
              </a:rPr>
              <a:t>추연서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B7C3ECA-849E-4151-AE2F-5BD1DFF2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839" y="6185703"/>
            <a:ext cx="1811282" cy="588146"/>
          </a:xfrm>
          <a:prstGeom prst="rect">
            <a:avLst/>
          </a:prstGeom>
        </p:spPr>
      </p:pic>
      <p:pic>
        <p:nvPicPr>
          <p:cNvPr id="1026" name="Picture 2" descr="한국과학영재학교">
            <a:extLst>
              <a:ext uri="{FF2B5EF4-FFF2-40B4-BE49-F238E27FC236}">
                <a16:creationId xmlns:a16="http://schemas.microsoft.com/office/drawing/2014/main" id="{B94BE709-1BA2-4019-9F01-7B7FD846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549" y="6171704"/>
            <a:ext cx="2274718" cy="6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과학기술정보통신부 로고">
            <a:extLst>
              <a:ext uri="{FF2B5EF4-FFF2-40B4-BE49-F238E27FC236}">
                <a16:creationId xmlns:a16="http://schemas.microsoft.com/office/drawing/2014/main" id="{D878326A-9ECC-489A-AE1B-0173648DF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95" y="6120278"/>
            <a:ext cx="2274718" cy="70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D85024-CF66-416C-A844-81522435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26"/>
            <a:ext cx="10515600" cy="1325563"/>
          </a:xfrm>
        </p:spPr>
        <p:txBody>
          <a:bodyPr/>
          <a:lstStyle/>
          <a:p>
            <a:pPr algn="ctr"/>
            <a:r>
              <a:rPr lang="en-US" altLang="ko-KR" b="1" dirty="0"/>
              <a:t>Result</a:t>
            </a:r>
            <a:endParaRPr lang="ko-KR" altLang="en-US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05BA5E-6EFB-4978-BA57-7EA2EC653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" y="1703609"/>
            <a:ext cx="5755005" cy="436938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9DA3EB0-A02F-4B56-A5DE-5C6A604B4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7816"/>
            <a:ext cx="5755005" cy="46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3D15A5-E9F9-4D3E-B816-FECFA108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Result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68CA73-00A3-4B42-A8EB-9FD11919A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앞서 등장한 </a:t>
            </a:r>
            <a:r>
              <a:rPr lang="en-US" altLang="ko-KR" dirty="0"/>
              <a:t>Figure</a:t>
            </a:r>
            <a:r>
              <a:rPr lang="ko-KR" altLang="en-US" dirty="0"/>
              <a:t>와 같이 수면의 </a:t>
            </a:r>
            <a:r>
              <a:rPr lang="en-US" altLang="ko-KR" dirty="0"/>
              <a:t>REM – NREM </a:t>
            </a:r>
            <a:r>
              <a:rPr lang="ko-KR" altLang="en-US" dirty="0"/>
              <a:t>변환 과정이 뚜렷하게 드러남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외적 요소로 고려한 빛의 세기 효과가 올바른 수면을 취하는 것에 큰 영향을 주었다는 것을 확인할 수 있었다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평균적으로 </a:t>
            </a:r>
            <a:r>
              <a:rPr lang="en-US" altLang="ko-KR" dirty="0"/>
              <a:t>1</a:t>
            </a:r>
            <a:r>
              <a:rPr lang="ko-KR" altLang="en-US" dirty="0"/>
              <a:t>시간 </a:t>
            </a:r>
            <a:r>
              <a:rPr lang="en-US" altLang="ko-KR" dirty="0"/>
              <a:t>30</a:t>
            </a:r>
            <a:r>
              <a:rPr lang="ko-KR" altLang="en-US" dirty="0"/>
              <a:t>분에서 </a:t>
            </a:r>
            <a:r>
              <a:rPr lang="en-US" altLang="ko-KR" dirty="0"/>
              <a:t>2</a:t>
            </a:r>
            <a:r>
              <a:rPr lang="ko-KR" altLang="en-US" dirty="0"/>
              <a:t>시간의 수면 리듬이 발생함을 확인할 수 있었다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실제로 해당 시간에 맞춰서 수면을 한 결과 효과적인 수면을 취할 수 있었다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453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A38EDD-944D-45DD-891C-DC2AD9A5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Further Plans : Health Treatment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2E71A7-738C-4312-B204-20F677E84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이를 통해 바르지 못한 수면 </a:t>
            </a:r>
            <a:r>
              <a:rPr lang="en-US" altLang="ko-KR" dirty="0"/>
              <a:t>(</a:t>
            </a:r>
            <a:r>
              <a:rPr lang="ko-KR" altLang="en-US" dirty="0"/>
              <a:t>과수면 현상</a:t>
            </a:r>
            <a:r>
              <a:rPr lang="en-US" altLang="ko-KR" dirty="0"/>
              <a:t>, </a:t>
            </a:r>
            <a:r>
              <a:rPr lang="ko-KR" altLang="en-US" dirty="0"/>
              <a:t>불면증 현상</a:t>
            </a:r>
            <a:r>
              <a:rPr lang="en-US" altLang="ko-KR" dirty="0"/>
              <a:t>)</a:t>
            </a:r>
            <a:r>
              <a:rPr lang="ko-KR" altLang="en-US" dirty="0"/>
              <a:t>을 역으로 추적하여 원인을 알아볼 수 있는 치료방식으로 사용할 수 있을 것으로 예상</a:t>
            </a:r>
            <a:r>
              <a:rPr lang="en-US" altLang="ko-KR" dirty="0"/>
              <a:t>.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6CA217-D5EB-46CF-AF40-CAC7DC3E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40" y="3152449"/>
            <a:ext cx="4217640" cy="315945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EFD90CD-7002-4D43-8147-BCBB19EBD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39" y="3152449"/>
            <a:ext cx="4220123" cy="3159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69FE27-385C-4846-9B24-CADBAFDADD67}"/>
              </a:ext>
            </a:extLst>
          </p:cNvPr>
          <p:cNvSpPr txBox="1"/>
          <p:nvPr/>
        </p:nvSpPr>
        <p:spPr>
          <a:xfrm flipH="1">
            <a:off x="1267470" y="6323965"/>
            <a:ext cx="47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모델의 상수 값 변동을 통해 관찰한 불면 현상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CA639-A1F7-4792-B7FB-B62944385A36}"/>
              </a:ext>
            </a:extLst>
          </p:cNvPr>
          <p:cNvSpPr txBox="1"/>
          <p:nvPr/>
        </p:nvSpPr>
        <p:spPr>
          <a:xfrm flipH="1">
            <a:off x="6191672" y="6324917"/>
            <a:ext cx="49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모델의 상수 값 변동을 통해 관찰한 과수면 현상</a:t>
            </a:r>
          </a:p>
        </p:txBody>
      </p:sp>
    </p:spTree>
    <p:extLst>
      <p:ext uri="{BB962C8B-B14F-4D97-AF65-F5344CB8AC3E}">
        <p14:creationId xmlns:p14="http://schemas.microsoft.com/office/powerpoint/2010/main" val="368810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1B1D39-D585-40B8-AE6B-7162D22B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52"/>
            <a:ext cx="10515600" cy="1325563"/>
          </a:xfrm>
        </p:spPr>
        <p:txBody>
          <a:bodyPr/>
          <a:lstStyle/>
          <a:p>
            <a:pPr algn="ctr"/>
            <a:r>
              <a:rPr lang="en-US" altLang="ko-KR" b="1" dirty="0"/>
              <a:t>Further Plans: App Development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3106B5-C720-415B-BFCD-0DC5FD9D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015"/>
            <a:ext cx="10515600" cy="4351338"/>
          </a:xfrm>
        </p:spPr>
        <p:txBody>
          <a:bodyPr/>
          <a:lstStyle/>
          <a:p>
            <a:r>
              <a:rPr lang="ko-KR" altLang="en-US" dirty="0"/>
              <a:t>이미 수면을 분석하여 알람 역할을 하는 </a:t>
            </a:r>
            <a:r>
              <a:rPr lang="ko-KR" altLang="en-US" dirty="0" err="1"/>
              <a:t>어플들이</a:t>
            </a:r>
            <a:r>
              <a:rPr lang="ko-KR" altLang="en-US" dirty="0"/>
              <a:t> 있다</a:t>
            </a:r>
            <a:r>
              <a:rPr lang="en-US" altLang="ko-KR" dirty="0"/>
              <a:t>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ko-KR" altLang="en-US" dirty="0">
                <a:sym typeface="Wingdings" panose="05000000000000000000" pitchFamily="2" charset="2"/>
              </a:rPr>
              <a:t>수면 패턴을 찾는 것이 대부분 그저 규칙성 발견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외적 요소에 의한 패턴 감지 뿐이다</a:t>
            </a:r>
            <a:r>
              <a:rPr lang="en-US" altLang="ko-KR" dirty="0">
                <a:sym typeface="Wingdings" panose="05000000000000000000" pitchFamily="2" charset="2"/>
              </a:rPr>
              <a:t>. </a:t>
            </a:r>
            <a:r>
              <a:rPr lang="en-US" altLang="ko-KR" b="1" dirty="0">
                <a:sym typeface="Wingdings" panose="05000000000000000000" pitchFamily="2" charset="2"/>
              </a:rPr>
              <a:t> </a:t>
            </a:r>
            <a:r>
              <a:rPr lang="ko-KR" altLang="en-US" b="1" dirty="0">
                <a:sym typeface="Wingdings" panose="05000000000000000000" pitchFamily="2" charset="2"/>
              </a:rPr>
              <a:t>효과가 떨어진다</a:t>
            </a:r>
            <a:r>
              <a:rPr lang="en-US" altLang="ko-KR" b="1" dirty="0"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endParaRPr lang="en-US" altLang="ko-KR" b="1" dirty="0">
              <a:sym typeface="Wingdings" panose="05000000000000000000" pitchFamily="2" charset="2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471C3B-2083-4886-8127-553C08D63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26551"/>
          <a:stretch/>
        </p:blipFill>
        <p:spPr>
          <a:xfrm>
            <a:off x="8017476" y="2506662"/>
            <a:ext cx="3336324" cy="435133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A5006EE-101D-42F7-8ED1-9C2B2A6C6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3" b="33334"/>
          <a:stretch/>
        </p:blipFill>
        <p:spPr>
          <a:xfrm>
            <a:off x="4427838" y="2842578"/>
            <a:ext cx="3336324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1C5AD8-7271-4C9A-958E-B69710A40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/>
              <a:t>ABSTRACT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EDA32C-FEEA-45CD-8A28-0CAE47DD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46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수면은 뇌의 다양한 부분들이 서로 상호 작용하여 나타나는 복잡한 현상이다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.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그렇기 때문에 수면은 일상생활에 매우 큰 영향을 끼치며 수면에 대한 깊은 이해가 요구되고 있다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.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본 연구에서는 뇌의 </a:t>
            </a:r>
            <a:r>
              <a:rPr lang="en-US" altLang="ko-KR" sz="2400" b="1" kern="0" dirty="0">
                <a:solidFill>
                  <a:srgbClr val="000000"/>
                </a:solidFill>
                <a:latin typeface="+mj-lt"/>
                <a:ea typeface="나눔명조" panose="02020603020101020101" pitchFamily="18" charset="-127"/>
              </a:rPr>
              <a:t>(1)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Dorsal Raphe, (2)Locus Coeruleus, (3)Ventrolateral Preoptic </a:t>
            </a:r>
            <a:r>
              <a:rPr lang="en-US" altLang="ko-KR" sz="2400" b="1" kern="0" spc="0" dirty="0" err="1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Necleus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, (4)Suprachiasmatic Nucleus, (5)Lateral Hypothalamus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에서 수면에 관여하는 신경전달물질의 분비 양 및 </a:t>
            </a:r>
            <a:r>
              <a:rPr lang="ko-KR" altLang="en-US" sz="2400" kern="0" spc="0" dirty="0" err="1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탈분극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 빈도를 해부학적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, 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생리적 관점에서 모델링하여 실험적으로 확인된 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Sleep/Wake Cycle</a:t>
            </a:r>
            <a:r>
              <a:rPr lang="ko-KR" altLang="en-US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과 모델을 비교 분석하였다</a:t>
            </a:r>
            <a:r>
              <a:rPr lang="en-US" altLang="ko-KR" sz="2400" kern="0" spc="0" dirty="0">
                <a:solidFill>
                  <a:srgbClr val="000000"/>
                </a:solidFill>
                <a:effectLst/>
                <a:latin typeface="+mj-lt"/>
                <a:ea typeface="나눔명조" panose="02020603020101020101" pitchFamily="18" charset="-127"/>
              </a:rPr>
              <a:t>.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" name="화살표: 아래쪽 3">
            <a:extLst>
              <a:ext uri="{FF2B5EF4-FFF2-40B4-BE49-F238E27FC236}">
                <a16:creationId xmlns:a16="http://schemas.microsoft.com/office/drawing/2014/main" id="{C3A4CC71-E91B-40EC-AA0B-295C3E5B2F96}"/>
              </a:ext>
            </a:extLst>
          </p:cNvPr>
          <p:cNvSpPr/>
          <p:nvPr/>
        </p:nvSpPr>
        <p:spPr>
          <a:xfrm>
            <a:off x="5487879" y="4429956"/>
            <a:ext cx="1216241" cy="63031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E54EB-F34E-42B8-94FB-81E8707ECF1B}"/>
              </a:ext>
            </a:extLst>
          </p:cNvPr>
          <p:cNvSpPr txBox="1"/>
          <p:nvPr/>
        </p:nvSpPr>
        <p:spPr>
          <a:xfrm flipH="1">
            <a:off x="1036392" y="5335480"/>
            <a:ext cx="10119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rgbClr val="FF0000"/>
                </a:solidFill>
              </a:rPr>
              <a:t>이렇게 개발된 모델을 바탕으로 수면 패턴에 맞는 알람 시스템을 만들어서 효과적인 수면을 취하는 것을 목표로 한다</a:t>
            </a:r>
            <a:r>
              <a:rPr lang="en-US" altLang="ko-KR" sz="2000" b="1" dirty="0">
                <a:solidFill>
                  <a:srgbClr val="FF0000"/>
                </a:solidFill>
              </a:rPr>
              <a:t>.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1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1C7172-735F-4CA3-83CC-8B3BBC8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ko-KR" altLang="en-US" b="1" dirty="0"/>
              <a:t>뇌의 생리 </a:t>
            </a:r>
            <a:r>
              <a:rPr lang="en-US" altLang="ko-KR" b="1" dirty="0"/>
              <a:t>MODEL DIAGRAM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48841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D752762-AFF6-4A5D-A332-EDE8E6CF5E94}"/>
              </a:ext>
            </a:extLst>
          </p:cNvPr>
          <p:cNvSpPr/>
          <p:nvPr/>
        </p:nvSpPr>
        <p:spPr>
          <a:xfrm>
            <a:off x="3000650" y="664711"/>
            <a:ext cx="1855433" cy="9232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VLPO</a:t>
            </a:r>
          </a:p>
          <a:p>
            <a:pPr algn="ctr"/>
            <a:r>
              <a:rPr lang="en-US" altLang="ko-KR" sz="1400" dirty="0"/>
              <a:t>GABA</a:t>
            </a:r>
          </a:p>
          <a:p>
            <a:pPr algn="ctr"/>
            <a:r>
              <a:rPr lang="en-US" altLang="ko-KR" dirty="0"/>
              <a:t>NREM-ON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E96A519-C9DE-4DB7-851C-51FEEAAF382B}"/>
              </a:ext>
            </a:extLst>
          </p:cNvPr>
          <p:cNvSpPr/>
          <p:nvPr/>
        </p:nvSpPr>
        <p:spPr>
          <a:xfrm>
            <a:off x="5523388" y="1837677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LHA</a:t>
            </a:r>
          </a:p>
          <a:p>
            <a:pPr algn="ctr"/>
            <a:r>
              <a:rPr lang="en-US" altLang="ko-KR" sz="1400" dirty="0"/>
              <a:t>OREXIN</a:t>
            </a:r>
          </a:p>
          <a:p>
            <a:pPr algn="ctr"/>
            <a:r>
              <a:rPr lang="en-US" altLang="ko-KR" dirty="0"/>
              <a:t>Wake-ON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C607BEF-D628-45AB-A363-6B647302CB3A}"/>
              </a:ext>
            </a:extLst>
          </p:cNvPr>
          <p:cNvSpPr/>
          <p:nvPr/>
        </p:nvSpPr>
        <p:spPr>
          <a:xfrm>
            <a:off x="3000650" y="3650823"/>
            <a:ext cx="1855433" cy="9232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LDT/PPT</a:t>
            </a:r>
          </a:p>
          <a:p>
            <a:pPr algn="ctr"/>
            <a:r>
              <a:rPr lang="en-US" altLang="ko-KR" sz="1400" dirty="0"/>
              <a:t>Ach</a:t>
            </a:r>
          </a:p>
          <a:p>
            <a:pPr algn="ctr"/>
            <a:r>
              <a:rPr lang="en-US" altLang="ko-KR" dirty="0"/>
              <a:t>REM-ON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DE87592-0D13-41FF-A794-474669254231}"/>
              </a:ext>
            </a:extLst>
          </p:cNvPr>
          <p:cNvSpPr/>
          <p:nvPr/>
        </p:nvSpPr>
        <p:spPr>
          <a:xfrm>
            <a:off x="8223685" y="3525916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LC &amp; DR</a:t>
            </a:r>
          </a:p>
          <a:p>
            <a:pPr algn="ctr"/>
            <a:r>
              <a:rPr lang="en-US" altLang="ko-KR" sz="1400" dirty="0"/>
              <a:t>NE &amp;5-HT</a:t>
            </a:r>
          </a:p>
          <a:p>
            <a:pPr algn="ctr"/>
            <a:r>
              <a:rPr lang="en-US" altLang="ko-KR" dirty="0"/>
              <a:t>Wake-ON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59CB543-A5D1-47AB-96CE-F9D575EA741F}"/>
              </a:ext>
            </a:extLst>
          </p:cNvPr>
          <p:cNvSpPr/>
          <p:nvPr/>
        </p:nvSpPr>
        <p:spPr>
          <a:xfrm>
            <a:off x="3000650" y="5464207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PRF Effector Neurons</a:t>
            </a:r>
          </a:p>
          <a:p>
            <a:pPr algn="ctr"/>
            <a:r>
              <a:rPr lang="en-US" altLang="ko-KR" sz="1400" dirty="0"/>
              <a:t>Glutamate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62627F6-7D39-4DAA-A68B-C75B31E47124}"/>
              </a:ext>
            </a:extLst>
          </p:cNvPr>
          <p:cNvSpPr/>
          <p:nvPr/>
        </p:nvSpPr>
        <p:spPr>
          <a:xfrm>
            <a:off x="5523388" y="4558682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PRF</a:t>
            </a:r>
          </a:p>
          <a:p>
            <a:pPr algn="ctr"/>
            <a:r>
              <a:rPr lang="en-US" altLang="ko-KR" sz="1400" dirty="0"/>
              <a:t>GABA</a:t>
            </a:r>
          </a:p>
          <a:p>
            <a:pPr algn="ctr"/>
            <a:r>
              <a:rPr lang="en-US" altLang="ko-KR" dirty="0"/>
              <a:t>REM-Inhibitory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C445CAE-AE36-4615-9514-F42D81204F89}"/>
              </a:ext>
            </a:extLst>
          </p:cNvPr>
          <p:cNvSpPr/>
          <p:nvPr/>
        </p:nvSpPr>
        <p:spPr>
          <a:xfrm>
            <a:off x="8223683" y="5781395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GABA</a:t>
            </a:r>
          </a:p>
          <a:p>
            <a:pPr algn="ctr"/>
            <a:r>
              <a:rPr lang="en-US" altLang="ko-KR" sz="2000" b="1" dirty="0"/>
              <a:t>REM-on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D81D9DA-40EB-41D5-9D5D-C923D45C69C6}"/>
              </a:ext>
            </a:extLst>
          </p:cNvPr>
          <p:cNvSpPr/>
          <p:nvPr/>
        </p:nvSpPr>
        <p:spPr>
          <a:xfrm>
            <a:off x="8004700" y="1770355"/>
            <a:ext cx="2074416" cy="99059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Basal Forebrain</a:t>
            </a:r>
          </a:p>
          <a:p>
            <a:pPr algn="ctr"/>
            <a:r>
              <a:rPr lang="en-US" altLang="ko-KR" sz="1400" dirty="0" err="1"/>
              <a:t>ACh</a:t>
            </a:r>
            <a:endParaRPr lang="en-US" altLang="ko-KR" sz="1400" dirty="0"/>
          </a:p>
          <a:p>
            <a:pPr algn="ctr"/>
            <a:r>
              <a:rPr lang="en-US" altLang="ko-KR" dirty="0"/>
              <a:t>Wake/REM-ON</a:t>
            </a:r>
            <a:endParaRPr lang="ko-KR" altLang="en-US" dirty="0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09F25044-11F3-4C56-B5A9-CFFD758585CD}"/>
              </a:ext>
            </a:extLst>
          </p:cNvPr>
          <p:cNvCxnSpPr/>
          <p:nvPr/>
        </p:nvCxnSpPr>
        <p:spPr>
          <a:xfrm>
            <a:off x="3524434" y="4574219"/>
            <a:ext cx="0" cy="761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F1F77DB0-3D4F-49FF-86AB-BF63D827536A}"/>
              </a:ext>
            </a:extLst>
          </p:cNvPr>
          <p:cNvCxnSpPr/>
          <p:nvPr/>
        </p:nvCxnSpPr>
        <p:spPr>
          <a:xfrm flipV="1">
            <a:off x="4305669" y="4731798"/>
            <a:ext cx="0" cy="732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834B2897-DE83-492E-ADD9-24C68D47DB76}"/>
              </a:ext>
            </a:extLst>
          </p:cNvPr>
          <p:cNvCxnSpPr>
            <a:cxnSpLocks/>
          </p:cNvCxnSpPr>
          <p:nvPr/>
        </p:nvCxnSpPr>
        <p:spPr>
          <a:xfrm flipV="1">
            <a:off x="4856083" y="6063449"/>
            <a:ext cx="3289176" cy="1331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E05A48D-C4EC-4D1A-BA9F-218D83DC98CD}"/>
              </a:ext>
            </a:extLst>
          </p:cNvPr>
          <p:cNvSpPr/>
          <p:nvPr/>
        </p:nvSpPr>
        <p:spPr>
          <a:xfrm>
            <a:off x="4873841" y="5632695"/>
            <a:ext cx="852256" cy="2973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GABA</a:t>
            </a:r>
            <a:r>
              <a:rPr lang="en-US" altLang="ko-KR" sz="1600" b="1" baseline="-25000" dirty="0"/>
              <a:t>A</a:t>
            </a:r>
            <a:endParaRPr lang="ko-KR" altLang="en-US" b="1" dirty="0"/>
          </a:p>
        </p:txBody>
      </p:sp>
      <p:cxnSp>
        <p:nvCxnSpPr>
          <p:cNvPr id="16" name="연결선: 꺾임 15">
            <a:extLst>
              <a:ext uri="{FF2B5EF4-FFF2-40B4-BE49-F238E27FC236}">
                <a16:creationId xmlns:a16="http://schemas.microsoft.com/office/drawing/2014/main" id="{3143A8EA-1899-4940-A34A-0481257DE62D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5950216" y="5290398"/>
            <a:ext cx="309329" cy="692451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B329C61-779A-4DD1-9724-75DD9248F55E}"/>
              </a:ext>
            </a:extLst>
          </p:cNvPr>
          <p:cNvSpPr/>
          <p:nvPr/>
        </p:nvSpPr>
        <p:spPr>
          <a:xfrm>
            <a:off x="5523388" y="4247965"/>
            <a:ext cx="548938" cy="2973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M2</a:t>
            </a:r>
            <a:endParaRPr lang="ko-KR" altLang="en-US" b="1" dirty="0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A57734B9-C7BF-4CC7-89DD-4D2E9D994979}"/>
              </a:ext>
            </a:extLst>
          </p:cNvPr>
          <p:cNvCxnSpPr>
            <a:endCxn id="17" idx="1"/>
          </p:cNvCxnSpPr>
          <p:nvPr/>
        </p:nvCxnSpPr>
        <p:spPr>
          <a:xfrm>
            <a:off x="4856083" y="4396664"/>
            <a:ext cx="66730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CA167D97-2739-49FD-9679-E0649F12BE67}"/>
              </a:ext>
            </a:extLst>
          </p:cNvPr>
          <p:cNvCxnSpPr>
            <a:stCxn id="6" idx="3"/>
          </p:cNvCxnSpPr>
          <p:nvPr/>
        </p:nvCxnSpPr>
        <p:spPr>
          <a:xfrm flipV="1">
            <a:off x="4856083" y="4090267"/>
            <a:ext cx="3289176" cy="22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911DDA1-C7A0-4F54-B308-98C5B925D4B1}"/>
              </a:ext>
            </a:extLst>
          </p:cNvPr>
          <p:cNvCxnSpPr/>
          <p:nvPr/>
        </p:nvCxnSpPr>
        <p:spPr>
          <a:xfrm>
            <a:off x="3258104" y="1587988"/>
            <a:ext cx="0" cy="1937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C15A1CCE-9A27-43A6-A3CD-7CE4F4D834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38869" y="1177488"/>
            <a:ext cx="731857" cy="155285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960D627D-2EE3-4EF0-A308-B01B72395957}"/>
              </a:ext>
            </a:extLst>
          </p:cNvPr>
          <p:cNvCxnSpPr/>
          <p:nvPr/>
        </p:nvCxnSpPr>
        <p:spPr>
          <a:xfrm>
            <a:off x="7378821" y="2055183"/>
            <a:ext cx="6022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739E1A52-138D-44FF-8461-1E63D421BACF}"/>
              </a:ext>
            </a:extLst>
          </p:cNvPr>
          <p:cNvCxnSpPr/>
          <p:nvPr/>
        </p:nvCxnSpPr>
        <p:spPr>
          <a:xfrm flipH="1">
            <a:off x="7379560" y="2459297"/>
            <a:ext cx="625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358B2F0-E01E-4B0A-A58F-160269006575}"/>
              </a:ext>
            </a:extLst>
          </p:cNvPr>
          <p:cNvCxnSpPr/>
          <p:nvPr/>
        </p:nvCxnSpPr>
        <p:spPr>
          <a:xfrm>
            <a:off x="4873841" y="3835154"/>
            <a:ext cx="33498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연결선: 꺾임 24">
            <a:extLst>
              <a:ext uri="{FF2B5EF4-FFF2-40B4-BE49-F238E27FC236}">
                <a16:creationId xmlns:a16="http://schemas.microsoft.com/office/drawing/2014/main" id="{D17AA41F-E9E1-4FEB-8770-A802DB65FB18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6857999" y="2354060"/>
            <a:ext cx="958790" cy="1772578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D5911290-1BA2-4557-A7EC-96BE5E4FCDBC}"/>
              </a:ext>
            </a:extLst>
          </p:cNvPr>
          <p:cNvCxnSpPr/>
          <p:nvPr/>
        </p:nvCxnSpPr>
        <p:spPr>
          <a:xfrm>
            <a:off x="4305669" y="1587987"/>
            <a:ext cx="0" cy="13416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9A0D9FE9-1728-4852-9940-FB7C980F79A9}"/>
              </a:ext>
            </a:extLst>
          </p:cNvPr>
          <p:cNvCxnSpPr/>
          <p:nvPr/>
        </p:nvCxnSpPr>
        <p:spPr>
          <a:xfrm>
            <a:off x="4305669" y="2947387"/>
            <a:ext cx="48457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1EEF8CD-2A8A-45B3-89E9-D18FAA2136E2}"/>
              </a:ext>
            </a:extLst>
          </p:cNvPr>
          <p:cNvCxnSpPr>
            <a:cxnSpLocks/>
          </p:cNvCxnSpPr>
          <p:nvPr/>
        </p:nvCxnSpPr>
        <p:spPr>
          <a:xfrm flipV="1">
            <a:off x="9151398" y="2947388"/>
            <a:ext cx="0" cy="5065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D62DCB74-3B62-4B74-A866-5DFA40C6E36A}"/>
              </a:ext>
            </a:extLst>
          </p:cNvPr>
          <p:cNvCxnSpPr/>
          <p:nvPr/>
        </p:nvCxnSpPr>
        <p:spPr>
          <a:xfrm>
            <a:off x="3139929" y="3525916"/>
            <a:ext cx="23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8235FA25-E30F-4CB7-BF64-C30BB0C81CA0}"/>
              </a:ext>
            </a:extLst>
          </p:cNvPr>
          <p:cNvCxnSpPr/>
          <p:nvPr/>
        </p:nvCxnSpPr>
        <p:spPr>
          <a:xfrm>
            <a:off x="5481226" y="2198871"/>
            <a:ext cx="0" cy="241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C815DCD6-8B20-46CE-B278-6BCB20A31CD0}"/>
              </a:ext>
            </a:extLst>
          </p:cNvPr>
          <p:cNvCxnSpPr>
            <a:cxnSpLocks/>
          </p:cNvCxnSpPr>
          <p:nvPr/>
        </p:nvCxnSpPr>
        <p:spPr>
          <a:xfrm flipV="1">
            <a:off x="6343429" y="2806416"/>
            <a:ext cx="21534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89E71B9F-A636-405A-990C-6BBA0C2627EA}"/>
              </a:ext>
            </a:extLst>
          </p:cNvPr>
          <p:cNvCxnSpPr>
            <a:cxnSpLocks/>
          </p:cNvCxnSpPr>
          <p:nvPr/>
        </p:nvCxnSpPr>
        <p:spPr>
          <a:xfrm flipV="1">
            <a:off x="9043724" y="3453956"/>
            <a:ext cx="21534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AC2310FF-30D5-473C-9C05-AC6F4991BAE2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9151397" y="4574219"/>
            <a:ext cx="3" cy="12071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ADF265A-3574-44C9-B513-F76A946B1626}"/>
              </a:ext>
            </a:extLst>
          </p:cNvPr>
          <p:cNvCxnSpPr/>
          <p:nvPr/>
        </p:nvCxnSpPr>
        <p:spPr>
          <a:xfrm>
            <a:off x="9041908" y="4574219"/>
            <a:ext cx="2171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2AAC02D0-704F-41DB-8544-86488AF1AFEF}"/>
              </a:ext>
            </a:extLst>
          </p:cNvPr>
          <p:cNvCxnSpPr/>
          <p:nvPr/>
        </p:nvCxnSpPr>
        <p:spPr>
          <a:xfrm flipH="1">
            <a:off x="4412201" y="2760953"/>
            <a:ext cx="1562470" cy="764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A8AB5D05-CF9D-4F99-A0B3-341676C29A43}"/>
              </a:ext>
            </a:extLst>
          </p:cNvPr>
          <p:cNvCxnSpPr/>
          <p:nvPr/>
        </p:nvCxnSpPr>
        <p:spPr>
          <a:xfrm>
            <a:off x="6759608" y="2759103"/>
            <a:ext cx="0" cy="1739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D25C713A-257E-4867-935F-89D53CBA7D31}"/>
              </a:ext>
            </a:extLst>
          </p:cNvPr>
          <p:cNvCxnSpPr/>
          <p:nvPr/>
        </p:nvCxnSpPr>
        <p:spPr>
          <a:xfrm>
            <a:off x="7039992" y="2759103"/>
            <a:ext cx="1526959" cy="694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왼쪽 중괄호 37">
            <a:extLst>
              <a:ext uri="{FF2B5EF4-FFF2-40B4-BE49-F238E27FC236}">
                <a16:creationId xmlns:a16="http://schemas.microsoft.com/office/drawing/2014/main" id="{499780F1-1799-4F73-9383-C3129B9EE5DB}"/>
              </a:ext>
            </a:extLst>
          </p:cNvPr>
          <p:cNvSpPr/>
          <p:nvPr/>
        </p:nvSpPr>
        <p:spPr>
          <a:xfrm>
            <a:off x="2388093" y="664711"/>
            <a:ext cx="285562" cy="262002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왼쪽 중괄호 38">
            <a:extLst>
              <a:ext uri="{FF2B5EF4-FFF2-40B4-BE49-F238E27FC236}">
                <a16:creationId xmlns:a16="http://schemas.microsoft.com/office/drawing/2014/main" id="{7B8B6D33-4C7A-4CC6-BD20-71B30EE0C473}"/>
              </a:ext>
            </a:extLst>
          </p:cNvPr>
          <p:cNvSpPr/>
          <p:nvPr/>
        </p:nvSpPr>
        <p:spPr>
          <a:xfrm>
            <a:off x="2397714" y="3644835"/>
            <a:ext cx="285562" cy="262002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73A87A-FE01-4A3C-A1E4-A31444B8AC37}"/>
              </a:ext>
            </a:extLst>
          </p:cNvPr>
          <p:cNvSpPr txBox="1"/>
          <p:nvPr/>
        </p:nvSpPr>
        <p:spPr>
          <a:xfrm>
            <a:off x="1012054" y="1790058"/>
            <a:ext cx="125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Forebrain</a:t>
            </a:r>
            <a:endParaRPr lang="ko-KR" alt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13CE54-5052-4DE7-A9D4-90C5F791590E}"/>
              </a:ext>
            </a:extLst>
          </p:cNvPr>
          <p:cNvSpPr txBox="1"/>
          <p:nvPr/>
        </p:nvSpPr>
        <p:spPr>
          <a:xfrm>
            <a:off x="1012054" y="4773163"/>
            <a:ext cx="135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Brainstem</a:t>
            </a:r>
            <a:endParaRPr lang="ko-KR" altLang="en-US" b="1" dirty="0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D1A85A38-C027-4113-9792-DB2BEA906D87}"/>
              </a:ext>
            </a:extLst>
          </p:cNvPr>
          <p:cNvCxnSpPr/>
          <p:nvPr/>
        </p:nvCxnSpPr>
        <p:spPr>
          <a:xfrm>
            <a:off x="3258104" y="1586931"/>
            <a:ext cx="0" cy="19379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연결선: 꺾임 42">
            <a:extLst>
              <a:ext uri="{FF2B5EF4-FFF2-40B4-BE49-F238E27FC236}">
                <a16:creationId xmlns:a16="http://schemas.microsoft.com/office/drawing/2014/main" id="{F0777E05-D5AD-4882-A3E1-D1DCF0B3A0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38869" y="1176431"/>
            <a:ext cx="731857" cy="1552858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8A786061-07AD-4153-9A0E-D1AB10BA50A5}"/>
              </a:ext>
            </a:extLst>
          </p:cNvPr>
          <p:cNvCxnSpPr/>
          <p:nvPr/>
        </p:nvCxnSpPr>
        <p:spPr>
          <a:xfrm>
            <a:off x="3139929" y="3524859"/>
            <a:ext cx="2363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711208D5-B947-462B-B232-05BDF03355E6}"/>
              </a:ext>
            </a:extLst>
          </p:cNvPr>
          <p:cNvCxnSpPr/>
          <p:nvPr/>
        </p:nvCxnSpPr>
        <p:spPr>
          <a:xfrm>
            <a:off x="5481226" y="2197814"/>
            <a:ext cx="0" cy="2419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DA59C14E-89F6-49F8-9199-4DBE6C3B11E3}"/>
              </a:ext>
            </a:extLst>
          </p:cNvPr>
          <p:cNvCxnSpPr>
            <a:cxnSpLocks/>
          </p:cNvCxnSpPr>
          <p:nvPr/>
        </p:nvCxnSpPr>
        <p:spPr>
          <a:xfrm flipV="1">
            <a:off x="6343429" y="2805359"/>
            <a:ext cx="21534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08A1C77-0C44-4362-8E90-C17A4D347804}"/>
              </a:ext>
            </a:extLst>
          </p:cNvPr>
          <p:cNvCxnSpPr/>
          <p:nvPr/>
        </p:nvCxnSpPr>
        <p:spPr>
          <a:xfrm>
            <a:off x="4885143" y="3712960"/>
            <a:ext cx="0" cy="2419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C7230353-1493-4D8A-9F0F-C1EFE2FFFC68}"/>
              </a:ext>
            </a:extLst>
          </p:cNvPr>
          <p:cNvCxnSpPr/>
          <p:nvPr/>
        </p:nvCxnSpPr>
        <p:spPr>
          <a:xfrm>
            <a:off x="3524434" y="4574100"/>
            <a:ext cx="0" cy="76126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1F2FA1AB-AA4A-4B9F-87FE-A5AF48A1E160}"/>
              </a:ext>
            </a:extLst>
          </p:cNvPr>
          <p:cNvCxnSpPr/>
          <p:nvPr/>
        </p:nvCxnSpPr>
        <p:spPr>
          <a:xfrm flipV="1">
            <a:off x="4305669" y="4731679"/>
            <a:ext cx="0" cy="73240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6AF30D59-BD7E-4030-9F97-1E8C761DBB62}"/>
              </a:ext>
            </a:extLst>
          </p:cNvPr>
          <p:cNvCxnSpPr/>
          <p:nvPr/>
        </p:nvCxnSpPr>
        <p:spPr>
          <a:xfrm>
            <a:off x="4856083" y="4396545"/>
            <a:ext cx="667305" cy="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D49FC879-89DD-4401-AD0F-442618E0932F}"/>
              </a:ext>
            </a:extLst>
          </p:cNvPr>
          <p:cNvCxnSpPr/>
          <p:nvPr/>
        </p:nvCxnSpPr>
        <p:spPr>
          <a:xfrm flipV="1">
            <a:off x="4856083" y="4090267"/>
            <a:ext cx="3289176" cy="2219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CAC6E9D2-E047-4104-A042-EA2477018FEE}"/>
              </a:ext>
            </a:extLst>
          </p:cNvPr>
          <p:cNvCxnSpPr/>
          <p:nvPr/>
        </p:nvCxnSpPr>
        <p:spPr>
          <a:xfrm>
            <a:off x="7378821" y="2055064"/>
            <a:ext cx="602204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8A1E2F40-4E27-48F9-9DFA-410AAEB85076}"/>
              </a:ext>
            </a:extLst>
          </p:cNvPr>
          <p:cNvCxnSpPr/>
          <p:nvPr/>
        </p:nvCxnSpPr>
        <p:spPr>
          <a:xfrm flipH="1">
            <a:off x="7379560" y="2459178"/>
            <a:ext cx="625879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89CCECE9-DD23-4215-929E-F919B03C81FB}"/>
              </a:ext>
            </a:extLst>
          </p:cNvPr>
          <p:cNvCxnSpPr/>
          <p:nvPr/>
        </p:nvCxnSpPr>
        <p:spPr>
          <a:xfrm flipH="1">
            <a:off x="4412201" y="2760834"/>
            <a:ext cx="1562470" cy="76496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8597FEB9-8A80-405D-AD1C-A0A86EC067D2}"/>
              </a:ext>
            </a:extLst>
          </p:cNvPr>
          <p:cNvCxnSpPr/>
          <p:nvPr/>
        </p:nvCxnSpPr>
        <p:spPr>
          <a:xfrm>
            <a:off x="6759608" y="2758984"/>
            <a:ext cx="0" cy="173965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92D795A7-A576-4CF6-8F79-854FA3FAC515}"/>
              </a:ext>
            </a:extLst>
          </p:cNvPr>
          <p:cNvCxnSpPr/>
          <p:nvPr/>
        </p:nvCxnSpPr>
        <p:spPr>
          <a:xfrm>
            <a:off x="7039992" y="2758984"/>
            <a:ext cx="1526959" cy="69485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8073BE77-04E6-4D3E-A620-07FC80DBEB4A}"/>
              </a:ext>
            </a:extLst>
          </p:cNvPr>
          <p:cNvSpPr/>
          <p:nvPr/>
        </p:nvSpPr>
        <p:spPr>
          <a:xfrm>
            <a:off x="3000650" y="646956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VLPO</a:t>
            </a:r>
          </a:p>
          <a:p>
            <a:pPr algn="ctr"/>
            <a:r>
              <a:rPr lang="en-US" altLang="ko-KR" sz="1400" dirty="0"/>
              <a:t>GABA</a:t>
            </a:r>
          </a:p>
          <a:p>
            <a:pPr algn="ctr"/>
            <a:r>
              <a:rPr lang="en-US" altLang="ko-KR" dirty="0"/>
              <a:t>NREM-ON</a:t>
            </a:r>
            <a:endParaRPr lang="ko-KR" altLang="en-US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DA381D2C-566A-447F-9C53-279D180FC852}"/>
              </a:ext>
            </a:extLst>
          </p:cNvPr>
          <p:cNvSpPr/>
          <p:nvPr/>
        </p:nvSpPr>
        <p:spPr>
          <a:xfrm>
            <a:off x="3000650" y="3633068"/>
            <a:ext cx="1855433" cy="92327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LDT/PPT</a:t>
            </a:r>
          </a:p>
          <a:p>
            <a:pPr algn="ctr"/>
            <a:r>
              <a:rPr lang="en-US" altLang="ko-KR" sz="1400" dirty="0" err="1"/>
              <a:t>ACh</a:t>
            </a:r>
            <a:endParaRPr lang="en-US" altLang="ko-KR" sz="1400" dirty="0"/>
          </a:p>
          <a:p>
            <a:pPr algn="ctr"/>
            <a:r>
              <a:rPr lang="en-US" altLang="ko-KR" dirty="0"/>
              <a:t>REM-ON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FE549F-C8A2-41B2-A49B-31883E8A8A84}"/>
              </a:ext>
            </a:extLst>
          </p:cNvPr>
          <p:cNvSpPr txBox="1"/>
          <p:nvPr/>
        </p:nvSpPr>
        <p:spPr>
          <a:xfrm>
            <a:off x="6558776" y="590294"/>
            <a:ext cx="487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Physiological Model Diagram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0053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8FE38E39-2BEE-4B1A-B577-D109A247BC8E}"/>
              </a:ext>
            </a:extLst>
          </p:cNvPr>
          <p:cNvSpPr/>
          <p:nvPr/>
        </p:nvSpPr>
        <p:spPr>
          <a:xfrm>
            <a:off x="2485285" y="3058049"/>
            <a:ext cx="297517" cy="170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5D17B667-373D-4291-951F-9E140E39B0E3}"/>
              </a:ext>
            </a:extLst>
          </p:cNvPr>
          <p:cNvSpPr/>
          <p:nvPr/>
        </p:nvSpPr>
        <p:spPr>
          <a:xfrm>
            <a:off x="3708925" y="4641720"/>
            <a:ext cx="828000" cy="82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F0F1C8A-B831-4C9B-A8D8-ACD460E5CF1A}"/>
              </a:ext>
            </a:extLst>
          </p:cNvPr>
          <p:cNvSpPr/>
          <p:nvPr/>
        </p:nvSpPr>
        <p:spPr>
          <a:xfrm>
            <a:off x="626923" y="3170797"/>
            <a:ext cx="1855433" cy="6682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LC</a:t>
            </a:r>
            <a:endParaRPr lang="en-US" altLang="ko-KR" sz="1400" dirty="0"/>
          </a:p>
          <a:p>
            <a:pPr algn="ctr"/>
            <a:r>
              <a:rPr lang="en-US" altLang="ko-KR" sz="1400" dirty="0"/>
              <a:t>Wake</a:t>
            </a:r>
            <a:endParaRPr lang="ko-KR" altLang="en-US" sz="1400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04A2E46-2174-4091-8C91-484C21ACCEAF}"/>
              </a:ext>
            </a:extLst>
          </p:cNvPr>
          <p:cNvSpPr/>
          <p:nvPr/>
        </p:nvSpPr>
        <p:spPr>
          <a:xfrm>
            <a:off x="2825224" y="2729499"/>
            <a:ext cx="828000" cy="82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1DE2D1E-1571-4998-AA1B-5D7B31693B46}"/>
              </a:ext>
            </a:extLst>
          </p:cNvPr>
          <p:cNvSpPr/>
          <p:nvPr/>
        </p:nvSpPr>
        <p:spPr>
          <a:xfrm>
            <a:off x="4575264" y="2729499"/>
            <a:ext cx="828000" cy="828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B709A2F-C148-48C7-9673-6021B9938631}"/>
              </a:ext>
            </a:extLst>
          </p:cNvPr>
          <p:cNvSpPr/>
          <p:nvPr/>
        </p:nvSpPr>
        <p:spPr>
          <a:xfrm>
            <a:off x="626923" y="2447985"/>
            <a:ext cx="1855433" cy="6682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DR</a:t>
            </a:r>
            <a:endParaRPr lang="en-US" altLang="ko-KR" sz="1400" dirty="0"/>
          </a:p>
          <a:p>
            <a:pPr algn="ctr"/>
            <a:r>
              <a:rPr lang="en-US" altLang="ko-KR" sz="1400" dirty="0"/>
              <a:t>Wake</a:t>
            </a:r>
            <a:endParaRPr lang="ko-KR" altLang="en-US" sz="1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42F1929-3957-43AA-879D-1C90D71BEBC0}"/>
              </a:ext>
            </a:extLst>
          </p:cNvPr>
          <p:cNvSpPr/>
          <p:nvPr/>
        </p:nvSpPr>
        <p:spPr>
          <a:xfrm>
            <a:off x="5768419" y="2809391"/>
            <a:ext cx="1855433" cy="6682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VLPO</a:t>
            </a:r>
            <a:endParaRPr lang="en-US" altLang="ko-KR" sz="1400" dirty="0"/>
          </a:p>
          <a:p>
            <a:pPr algn="ctr"/>
            <a:r>
              <a:rPr lang="en-US" altLang="ko-KR" sz="1400" dirty="0"/>
              <a:t>NREM-ON</a:t>
            </a:r>
            <a:endParaRPr lang="ko-KR" altLang="en-US" sz="1400" dirty="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993B5A9A-C39E-4A83-8DB1-C97136A30170}"/>
              </a:ext>
            </a:extLst>
          </p:cNvPr>
          <p:cNvSpPr/>
          <p:nvPr/>
        </p:nvSpPr>
        <p:spPr>
          <a:xfrm rot="10800000" flipV="1">
            <a:off x="7646139" y="2809391"/>
            <a:ext cx="1063132" cy="6682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HOM</a:t>
            </a:r>
            <a:endParaRPr lang="ko-KR" altLang="en-US" b="1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D54D6D-31E2-47B0-BD23-BBAB50207B4C}"/>
              </a:ext>
            </a:extLst>
          </p:cNvPr>
          <p:cNvSpPr/>
          <p:nvPr/>
        </p:nvSpPr>
        <p:spPr>
          <a:xfrm>
            <a:off x="3189994" y="443184"/>
            <a:ext cx="1855433" cy="59791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SCN</a:t>
            </a:r>
            <a:endParaRPr lang="en-US" altLang="ko-KR" sz="1400" dirty="0"/>
          </a:p>
          <a:p>
            <a:pPr algn="ctr"/>
            <a:r>
              <a:rPr lang="en-US" altLang="ko-KR" sz="1400" dirty="0"/>
              <a:t>Master Clock</a:t>
            </a:r>
            <a:endParaRPr lang="ko-KR" altLang="en-US" sz="1400" dirty="0"/>
          </a:p>
        </p:txBody>
      </p: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F084EF02-1B1D-44DD-8FEF-6A6719423D57}"/>
              </a:ext>
            </a:extLst>
          </p:cNvPr>
          <p:cNvSpPr/>
          <p:nvPr/>
        </p:nvSpPr>
        <p:spPr>
          <a:xfrm>
            <a:off x="3800879" y="0"/>
            <a:ext cx="633663" cy="41588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C</a:t>
            </a:r>
            <a:endParaRPr lang="ko-KR" altLang="en-US" b="1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D6D766B0-A72A-4A84-8BBD-038816138393}"/>
              </a:ext>
            </a:extLst>
          </p:cNvPr>
          <p:cNvSpPr/>
          <p:nvPr/>
        </p:nvSpPr>
        <p:spPr>
          <a:xfrm rot="18814194">
            <a:off x="3008287" y="5726422"/>
            <a:ext cx="1016186" cy="17521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65184442-026B-4163-A9F5-B4F87837A0FB}"/>
              </a:ext>
            </a:extLst>
          </p:cNvPr>
          <p:cNvSpPr/>
          <p:nvPr/>
        </p:nvSpPr>
        <p:spPr>
          <a:xfrm rot="2785806" flipH="1">
            <a:off x="4221378" y="5726422"/>
            <a:ext cx="1016186" cy="17521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73202B0-B660-474A-824C-7B2D52D68705}"/>
              </a:ext>
            </a:extLst>
          </p:cNvPr>
          <p:cNvSpPr/>
          <p:nvPr/>
        </p:nvSpPr>
        <p:spPr>
          <a:xfrm>
            <a:off x="2099676" y="5814027"/>
            <a:ext cx="1855433" cy="6682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LDT/PPT</a:t>
            </a:r>
            <a:endParaRPr lang="en-US" altLang="ko-KR" sz="1400" dirty="0"/>
          </a:p>
          <a:p>
            <a:pPr algn="ctr"/>
            <a:r>
              <a:rPr lang="en-US" altLang="ko-KR" sz="1400" dirty="0"/>
              <a:t>REM-ON</a:t>
            </a:r>
            <a:endParaRPr lang="ko-KR" altLang="en-US" sz="14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6DEAFF-29BD-42D3-B700-792148FC2225}"/>
              </a:ext>
            </a:extLst>
          </p:cNvPr>
          <p:cNvSpPr/>
          <p:nvPr/>
        </p:nvSpPr>
        <p:spPr>
          <a:xfrm>
            <a:off x="4291892" y="5814027"/>
            <a:ext cx="1855433" cy="66821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BF</a:t>
            </a:r>
            <a:endParaRPr lang="en-US" altLang="ko-KR" sz="1400" dirty="0"/>
          </a:p>
          <a:p>
            <a:pPr algn="ctr"/>
            <a:r>
              <a:rPr lang="en-US" altLang="ko-KR" sz="1400" dirty="0"/>
              <a:t>Wake/REM-ON</a:t>
            </a:r>
            <a:endParaRPr lang="ko-KR" altLang="en-US" sz="1400" dirty="0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BD998176-D8B0-43B0-9407-02B47ECB6C08}"/>
              </a:ext>
            </a:extLst>
          </p:cNvPr>
          <p:cNvSpPr/>
          <p:nvPr/>
        </p:nvSpPr>
        <p:spPr>
          <a:xfrm>
            <a:off x="2482356" y="3058049"/>
            <a:ext cx="297517" cy="170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52FB49C1-8DF9-499E-9573-A16DF8B22531}"/>
              </a:ext>
            </a:extLst>
          </p:cNvPr>
          <p:cNvSpPr/>
          <p:nvPr/>
        </p:nvSpPr>
        <p:spPr>
          <a:xfrm flipH="1">
            <a:off x="5448615" y="3061631"/>
            <a:ext cx="297517" cy="170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연결선: 꺾임 19">
            <a:extLst>
              <a:ext uri="{FF2B5EF4-FFF2-40B4-BE49-F238E27FC236}">
                <a16:creationId xmlns:a16="http://schemas.microsoft.com/office/drawing/2014/main" id="{C2279620-622C-45A0-9099-6E73E6E00A54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V="1">
            <a:off x="2928469" y="668703"/>
            <a:ext cx="686966" cy="343462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14E8BA02-23C4-4021-979B-F04963D4BAC4}"/>
              </a:ext>
            </a:extLst>
          </p:cNvPr>
          <p:cNvCxnSpPr/>
          <p:nvPr/>
        </p:nvCxnSpPr>
        <p:spPr>
          <a:xfrm>
            <a:off x="1554639" y="2042532"/>
            <a:ext cx="0" cy="343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13196D73-C632-4BF6-AE6D-B10977D96A44}"/>
              </a:ext>
            </a:extLst>
          </p:cNvPr>
          <p:cNvCxnSpPr>
            <a:stCxn id="7" idx="0"/>
          </p:cNvCxnSpPr>
          <p:nvPr/>
        </p:nvCxnSpPr>
        <p:spPr>
          <a:xfrm flipV="1">
            <a:off x="3239224" y="1920516"/>
            <a:ext cx="0" cy="8089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2020DC43-8B61-4F71-BE1F-399C928F0361}"/>
              </a:ext>
            </a:extLst>
          </p:cNvPr>
          <p:cNvCxnSpPr/>
          <p:nvPr/>
        </p:nvCxnSpPr>
        <p:spPr>
          <a:xfrm>
            <a:off x="3239224" y="1929976"/>
            <a:ext cx="345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3CAA532-BAFF-488F-8A36-D61B53206CD2}"/>
              </a:ext>
            </a:extLst>
          </p:cNvPr>
          <p:cNvCxnSpPr>
            <a:cxnSpLocks/>
          </p:cNvCxnSpPr>
          <p:nvPr/>
        </p:nvCxnSpPr>
        <p:spPr>
          <a:xfrm flipV="1">
            <a:off x="6696135" y="1929976"/>
            <a:ext cx="0" cy="79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2D2867DB-86DA-436F-A143-E569BD43685C}"/>
              </a:ext>
            </a:extLst>
          </p:cNvPr>
          <p:cNvCxnSpPr/>
          <p:nvPr/>
        </p:nvCxnSpPr>
        <p:spPr>
          <a:xfrm>
            <a:off x="1492294" y="2386015"/>
            <a:ext cx="1285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AE3DE327-4F7D-4EAA-BC25-079749B7141A}"/>
              </a:ext>
            </a:extLst>
          </p:cNvPr>
          <p:cNvCxnSpPr/>
          <p:nvPr/>
        </p:nvCxnSpPr>
        <p:spPr>
          <a:xfrm>
            <a:off x="6624131" y="2729499"/>
            <a:ext cx="1368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6DEA9634-9DA5-482D-9B3D-40F7060194F2}"/>
              </a:ext>
            </a:extLst>
          </p:cNvPr>
          <p:cNvCxnSpPr>
            <a:stCxn id="7" idx="4"/>
          </p:cNvCxnSpPr>
          <p:nvPr/>
        </p:nvCxnSpPr>
        <p:spPr>
          <a:xfrm>
            <a:off x="3239224" y="3557499"/>
            <a:ext cx="0" cy="21723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1270D03-6C94-4B43-BAED-B6EF15646494}"/>
              </a:ext>
            </a:extLst>
          </p:cNvPr>
          <p:cNvCxnSpPr/>
          <p:nvPr/>
        </p:nvCxnSpPr>
        <p:spPr>
          <a:xfrm>
            <a:off x="3167081" y="5730886"/>
            <a:ext cx="149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C70332A8-B438-4F8E-BD40-EE61E89F33BA}"/>
              </a:ext>
            </a:extLst>
          </p:cNvPr>
          <p:cNvCxnSpPr>
            <a:stCxn id="8" idx="4"/>
          </p:cNvCxnSpPr>
          <p:nvPr/>
        </p:nvCxnSpPr>
        <p:spPr>
          <a:xfrm>
            <a:off x="4989264" y="3557499"/>
            <a:ext cx="0" cy="14058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CC5ADC5C-86D0-44D7-993B-5D8AF6A81825}"/>
              </a:ext>
            </a:extLst>
          </p:cNvPr>
          <p:cNvCxnSpPr/>
          <p:nvPr/>
        </p:nvCxnSpPr>
        <p:spPr>
          <a:xfrm>
            <a:off x="4967679" y="4963362"/>
            <a:ext cx="17933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AD6C3F8A-6CF8-4CDA-848E-44EEE82DE739}"/>
              </a:ext>
            </a:extLst>
          </p:cNvPr>
          <p:cNvCxnSpPr/>
          <p:nvPr/>
        </p:nvCxnSpPr>
        <p:spPr>
          <a:xfrm>
            <a:off x="6760980" y="4963362"/>
            <a:ext cx="0" cy="1785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F55440D9-BAF9-4170-BF7B-FE852EB7B51B}"/>
              </a:ext>
            </a:extLst>
          </p:cNvPr>
          <p:cNvCxnSpPr/>
          <p:nvPr/>
        </p:nvCxnSpPr>
        <p:spPr>
          <a:xfrm flipH="1">
            <a:off x="3102709" y="6753251"/>
            <a:ext cx="3658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228A2B58-A0D2-4CFA-A486-854E0915A788}"/>
              </a:ext>
            </a:extLst>
          </p:cNvPr>
          <p:cNvCxnSpPr/>
          <p:nvPr/>
        </p:nvCxnSpPr>
        <p:spPr>
          <a:xfrm flipV="1">
            <a:off x="3102709" y="6571344"/>
            <a:ext cx="0" cy="177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63DCC864-A7D8-4EC9-91CA-A58A7FB645F3}"/>
              </a:ext>
            </a:extLst>
          </p:cNvPr>
          <p:cNvCxnSpPr/>
          <p:nvPr/>
        </p:nvCxnSpPr>
        <p:spPr>
          <a:xfrm flipV="1">
            <a:off x="5244783" y="6571344"/>
            <a:ext cx="0" cy="177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78AB3C66-94A9-4063-8B60-0BF4C1C1F96F}"/>
              </a:ext>
            </a:extLst>
          </p:cNvPr>
          <p:cNvCxnSpPr/>
          <p:nvPr/>
        </p:nvCxnSpPr>
        <p:spPr>
          <a:xfrm>
            <a:off x="3062704" y="6571344"/>
            <a:ext cx="80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D2F50E4B-6718-4A1A-ACB9-9D8FAFAC759E}"/>
              </a:ext>
            </a:extLst>
          </p:cNvPr>
          <p:cNvCxnSpPr/>
          <p:nvPr/>
        </p:nvCxnSpPr>
        <p:spPr>
          <a:xfrm>
            <a:off x="5197247" y="6571344"/>
            <a:ext cx="990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연결선: 꺾임 36">
            <a:extLst>
              <a:ext uri="{FF2B5EF4-FFF2-40B4-BE49-F238E27FC236}">
                <a16:creationId xmlns:a16="http://schemas.microsoft.com/office/drawing/2014/main" id="{A52F916D-1E18-4B61-B8EA-55627FCDC412}"/>
              </a:ext>
            </a:extLst>
          </p:cNvPr>
          <p:cNvCxnSpPr>
            <a:stCxn id="5" idx="2"/>
            <a:endCxn id="6" idx="2"/>
          </p:cNvCxnSpPr>
          <p:nvPr/>
        </p:nvCxnSpPr>
        <p:spPr>
          <a:xfrm rot="10800000">
            <a:off x="1554641" y="3839014"/>
            <a:ext cx="2154285" cy="121670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07DD9BD0-DBFD-44FA-B7A7-C2ABC5CBF863}"/>
              </a:ext>
            </a:extLst>
          </p:cNvPr>
          <p:cNvCxnSpPr>
            <a:cxnSpLocks/>
            <a:stCxn id="16" idx="1"/>
            <a:endCxn id="12" idx="1"/>
          </p:cNvCxnSpPr>
          <p:nvPr/>
        </p:nvCxnSpPr>
        <p:spPr>
          <a:xfrm rot="10800000" flipH="1">
            <a:off x="2099676" y="742143"/>
            <a:ext cx="1090318" cy="5405992"/>
          </a:xfrm>
          <a:prstGeom prst="bentConnector3">
            <a:avLst>
              <a:gd name="adj1" fmla="val -17648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E3D90D52-B2F6-4ECC-A25E-598B0E04B674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H="1">
            <a:off x="626923" y="973509"/>
            <a:ext cx="2540158" cy="2531396"/>
          </a:xfrm>
          <a:prstGeom prst="bentConnector3">
            <a:avLst>
              <a:gd name="adj1" fmla="val -89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1CFF8AD7-7F6A-4B72-8340-74BF249C00A4}"/>
              </a:ext>
            </a:extLst>
          </p:cNvPr>
          <p:cNvCxnSpPr>
            <a:stCxn id="9" idx="1"/>
          </p:cNvCxnSpPr>
          <p:nvPr/>
        </p:nvCxnSpPr>
        <p:spPr>
          <a:xfrm flipH="1">
            <a:off x="392804" y="2782093"/>
            <a:ext cx="234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연결선: 꺾임 40">
            <a:extLst>
              <a:ext uri="{FF2B5EF4-FFF2-40B4-BE49-F238E27FC236}">
                <a16:creationId xmlns:a16="http://schemas.microsoft.com/office/drawing/2014/main" id="{A6DC6298-917D-4F5C-B0DD-5D59DF820105}"/>
              </a:ext>
            </a:extLst>
          </p:cNvPr>
          <p:cNvCxnSpPr>
            <a:cxnSpLocks/>
            <a:stCxn id="12" idx="3"/>
            <a:endCxn id="17" idx="3"/>
          </p:cNvCxnSpPr>
          <p:nvPr/>
        </p:nvCxnSpPr>
        <p:spPr>
          <a:xfrm>
            <a:off x="5045427" y="742143"/>
            <a:ext cx="1101898" cy="5405992"/>
          </a:xfrm>
          <a:prstGeom prst="bentConnector3">
            <a:avLst>
              <a:gd name="adj1" fmla="val 33747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F51FE16F-81A1-4D4A-B8E7-CD89BF4F6172}"/>
              </a:ext>
            </a:extLst>
          </p:cNvPr>
          <p:cNvSpPr/>
          <p:nvPr/>
        </p:nvSpPr>
        <p:spPr>
          <a:xfrm>
            <a:off x="3189994" y="1163199"/>
            <a:ext cx="1855433" cy="53677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LHA</a:t>
            </a:r>
            <a:endParaRPr lang="en-US" altLang="ko-KR" sz="1400" dirty="0"/>
          </a:p>
          <a:p>
            <a:pPr algn="ctr"/>
            <a:r>
              <a:rPr lang="en-US" altLang="ko-KR" sz="1400" dirty="0"/>
              <a:t>OREXIN</a:t>
            </a:r>
            <a:endParaRPr lang="ko-KR" altLang="en-US" sz="1400" dirty="0"/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AB17D5E7-2FB3-4244-A22E-9DA08644DD9D}"/>
              </a:ext>
            </a:extLst>
          </p:cNvPr>
          <p:cNvCxnSpPr>
            <a:stCxn id="42" idx="1"/>
          </p:cNvCxnSpPr>
          <p:nvPr/>
        </p:nvCxnSpPr>
        <p:spPr>
          <a:xfrm flipH="1">
            <a:off x="1047565" y="1431587"/>
            <a:ext cx="2142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3B06EE44-104B-4CCD-BC40-529E6C4969DB}"/>
              </a:ext>
            </a:extLst>
          </p:cNvPr>
          <p:cNvCxnSpPr/>
          <p:nvPr/>
        </p:nvCxnSpPr>
        <p:spPr>
          <a:xfrm>
            <a:off x="1047565" y="1431587"/>
            <a:ext cx="0" cy="954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5FF442CB-729C-4443-A75F-FCBF26E48981}"/>
              </a:ext>
            </a:extLst>
          </p:cNvPr>
          <p:cNvCxnSpPr/>
          <p:nvPr/>
        </p:nvCxnSpPr>
        <p:spPr>
          <a:xfrm flipV="1">
            <a:off x="6345581" y="1431587"/>
            <a:ext cx="0" cy="1350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175BD8EA-1FB1-49D2-BDCA-18CD936BAA7B}"/>
              </a:ext>
            </a:extLst>
          </p:cNvPr>
          <p:cNvCxnSpPr/>
          <p:nvPr/>
        </p:nvCxnSpPr>
        <p:spPr>
          <a:xfrm flipH="1">
            <a:off x="5143142" y="1431587"/>
            <a:ext cx="12070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FC0E52FD-5476-4153-9C24-0191C96FDFA4}"/>
              </a:ext>
            </a:extLst>
          </p:cNvPr>
          <p:cNvCxnSpPr/>
          <p:nvPr/>
        </p:nvCxnSpPr>
        <p:spPr>
          <a:xfrm>
            <a:off x="5143142" y="1377440"/>
            <a:ext cx="0" cy="111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8BA56DED-5B35-4D62-BB64-9507CC819FE8}"/>
              </a:ext>
            </a:extLst>
          </p:cNvPr>
          <p:cNvCxnSpPr>
            <a:stCxn id="12" idx="2"/>
            <a:endCxn id="42" idx="0"/>
          </p:cNvCxnSpPr>
          <p:nvPr/>
        </p:nvCxnSpPr>
        <p:spPr>
          <a:xfrm>
            <a:off x="4117711" y="1041102"/>
            <a:ext cx="0" cy="1220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연결선: 꺾임 48">
            <a:extLst>
              <a:ext uri="{FF2B5EF4-FFF2-40B4-BE49-F238E27FC236}">
                <a16:creationId xmlns:a16="http://schemas.microsoft.com/office/drawing/2014/main" id="{00216449-C569-4D60-A089-E67547233EF7}"/>
              </a:ext>
            </a:extLst>
          </p:cNvPr>
          <p:cNvCxnSpPr>
            <a:cxnSpLocks/>
          </p:cNvCxnSpPr>
          <p:nvPr/>
        </p:nvCxnSpPr>
        <p:spPr>
          <a:xfrm rot="10800000" flipH="1">
            <a:off x="2098807" y="742143"/>
            <a:ext cx="1090318" cy="5405992"/>
          </a:xfrm>
          <a:prstGeom prst="bentConnector3">
            <a:avLst>
              <a:gd name="adj1" fmla="val -17648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연결선: 꺾임 49">
            <a:extLst>
              <a:ext uri="{FF2B5EF4-FFF2-40B4-BE49-F238E27FC236}">
                <a16:creationId xmlns:a16="http://schemas.microsoft.com/office/drawing/2014/main" id="{C7422E7C-4F1B-4DC8-93AB-63666C27C93D}"/>
              </a:ext>
            </a:extLst>
          </p:cNvPr>
          <p:cNvCxnSpPr>
            <a:cxnSpLocks/>
          </p:cNvCxnSpPr>
          <p:nvPr/>
        </p:nvCxnSpPr>
        <p:spPr>
          <a:xfrm rot="10800000" flipH="1">
            <a:off x="626054" y="973509"/>
            <a:ext cx="2540158" cy="2531396"/>
          </a:xfrm>
          <a:prstGeom prst="bentConnector3">
            <a:avLst>
              <a:gd name="adj1" fmla="val -89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42ACAE7B-F529-48E3-8A50-32E4B7A9633D}"/>
              </a:ext>
            </a:extLst>
          </p:cNvPr>
          <p:cNvCxnSpPr/>
          <p:nvPr/>
        </p:nvCxnSpPr>
        <p:spPr>
          <a:xfrm flipH="1">
            <a:off x="391935" y="2782093"/>
            <a:ext cx="234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4480DD5C-F7A5-41A2-ACB3-5F334F4587E0}"/>
              </a:ext>
            </a:extLst>
          </p:cNvPr>
          <p:cNvCxnSpPr/>
          <p:nvPr/>
        </p:nvCxnSpPr>
        <p:spPr>
          <a:xfrm flipH="1">
            <a:off x="1046696" y="1431587"/>
            <a:ext cx="2142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91E3C0EC-127D-485A-A73C-97A607922E5D}"/>
              </a:ext>
            </a:extLst>
          </p:cNvPr>
          <p:cNvCxnSpPr/>
          <p:nvPr/>
        </p:nvCxnSpPr>
        <p:spPr>
          <a:xfrm>
            <a:off x="1046696" y="1431587"/>
            <a:ext cx="0" cy="954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연결선: 꺾임 53">
            <a:extLst>
              <a:ext uri="{FF2B5EF4-FFF2-40B4-BE49-F238E27FC236}">
                <a16:creationId xmlns:a16="http://schemas.microsoft.com/office/drawing/2014/main" id="{892E72C9-0868-4009-A452-D12869F0950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28469" y="668701"/>
            <a:ext cx="686966" cy="3434625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4AFDC05C-D114-47EF-B5F7-A761813B4C03}"/>
              </a:ext>
            </a:extLst>
          </p:cNvPr>
          <p:cNvCxnSpPr/>
          <p:nvPr/>
        </p:nvCxnSpPr>
        <p:spPr>
          <a:xfrm>
            <a:off x="1554639" y="2042531"/>
            <a:ext cx="0" cy="343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4BEDC09D-A52D-458D-A467-63E462CABF61}"/>
              </a:ext>
            </a:extLst>
          </p:cNvPr>
          <p:cNvCxnSpPr/>
          <p:nvPr/>
        </p:nvCxnSpPr>
        <p:spPr>
          <a:xfrm>
            <a:off x="1492294" y="2386014"/>
            <a:ext cx="1285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연결선: 꺾임 56">
            <a:extLst>
              <a:ext uri="{FF2B5EF4-FFF2-40B4-BE49-F238E27FC236}">
                <a16:creationId xmlns:a16="http://schemas.microsoft.com/office/drawing/2014/main" id="{A4773C8A-8245-4B48-A244-173FF120906E}"/>
              </a:ext>
            </a:extLst>
          </p:cNvPr>
          <p:cNvCxnSpPr>
            <a:cxnSpLocks/>
          </p:cNvCxnSpPr>
          <p:nvPr/>
        </p:nvCxnSpPr>
        <p:spPr>
          <a:xfrm rot="10800000" flipH="1">
            <a:off x="2098807" y="742142"/>
            <a:ext cx="1090318" cy="5405992"/>
          </a:xfrm>
          <a:prstGeom prst="bentConnector3">
            <a:avLst>
              <a:gd name="adj1" fmla="val -17648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연결선: 꺾임 57">
            <a:extLst>
              <a:ext uri="{FF2B5EF4-FFF2-40B4-BE49-F238E27FC236}">
                <a16:creationId xmlns:a16="http://schemas.microsoft.com/office/drawing/2014/main" id="{3AA1C9D2-7E8A-442E-84C0-277B3BABBE54}"/>
              </a:ext>
            </a:extLst>
          </p:cNvPr>
          <p:cNvCxnSpPr>
            <a:cxnSpLocks/>
          </p:cNvCxnSpPr>
          <p:nvPr/>
        </p:nvCxnSpPr>
        <p:spPr>
          <a:xfrm rot="10800000" flipH="1">
            <a:off x="626054" y="973508"/>
            <a:ext cx="2540158" cy="2531396"/>
          </a:xfrm>
          <a:prstGeom prst="bentConnector3">
            <a:avLst>
              <a:gd name="adj1" fmla="val -899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B5F8D874-C6F0-4C3D-A879-6382FBC5CBEC}"/>
              </a:ext>
            </a:extLst>
          </p:cNvPr>
          <p:cNvCxnSpPr/>
          <p:nvPr/>
        </p:nvCxnSpPr>
        <p:spPr>
          <a:xfrm flipH="1">
            <a:off x="391935" y="2782092"/>
            <a:ext cx="2341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340AD8B-69DB-4C54-9FD6-30DAFF2AC1CB}"/>
              </a:ext>
            </a:extLst>
          </p:cNvPr>
          <p:cNvCxnSpPr/>
          <p:nvPr/>
        </p:nvCxnSpPr>
        <p:spPr>
          <a:xfrm flipH="1">
            <a:off x="1046696" y="1431586"/>
            <a:ext cx="21424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194A9B06-756A-4652-BC45-E15DF064391D}"/>
              </a:ext>
            </a:extLst>
          </p:cNvPr>
          <p:cNvCxnSpPr/>
          <p:nvPr/>
        </p:nvCxnSpPr>
        <p:spPr>
          <a:xfrm>
            <a:off x="1046696" y="1431586"/>
            <a:ext cx="0" cy="9544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연결선: 꺾임 61">
            <a:extLst>
              <a:ext uri="{FF2B5EF4-FFF2-40B4-BE49-F238E27FC236}">
                <a16:creationId xmlns:a16="http://schemas.microsoft.com/office/drawing/2014/main" id="{DEC1F722-694B-43DC-B0DF-0B4D93196A18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28469" y="668700"/>
            <a:ext cx="686966" cy="3434625"/>
          </a:xfrm>
          <a:prstGeom prst="bentConnector2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2BB56F2F-0B98-4A23-A76D-0EE8284B6308}"/>
              </a:ext>
            </a:extLst>
          </p:cNvPr>
          <p:cNvCxnSpPr/>
          <p:nvPr/>
        </p:nvCxnSpPr>
        <p:spPr>
          <a:xfrm>
            <a:off x="1554639" y="2042530"/>
            <a:ext cx="0" cy="343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6E4C8B53-053A-4EE2-A4A2-63E3E20F337B}"/>
              </a:ext>
            </a:extLst>
          </p:cNvPr>
          <p:cNvCxnSpPr/>
          <p:nvPr/>
        </p:nvCxnSpPr>
        <p:spPr>
          <a:xfrm>
            <a:off x="1492294" y="2386013"/>
            <a:ext cx="1285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AE5BEF8-9D85-4ECA-9B72-4B7AB8E1EB9B}"/>
              </a:ext>
            </a:extLst>
          </p:cNvPr>
          <p:cNvSpPr txBox="1"/>
          <p:nvPr/>
        </p:nvSpPr>
        <p:spPr>
          <a:xfrm>
            <a:off x="2813257" y="2820215"/>
            <a:ext cx="84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NE,</a:t>
            </a:r>
          </a:p>
          <a:p>
            <a:pPr algn="ctr"/>
            <a:r>
              <a:rPr lang="en-US" altLang="ko-KR" dirty="0"/>
              <a:t>5-HT</a:t>
            </a:r>
            <a:endParaRPr lang="ko-KR" alt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11009A9-D67E-4B14-A188-31AA9F7C2D6C}"/>
              </a:ext>
            </a:extLst>
          </p:cNvPr>
          <p:cNvSpPr txBox="1"/>
          <p:nvPr/>
        </p:nvSpPr>
        <p:spPr>
          <a:xfrm>
            <a:off x="4564441" y="2970489"/>
            <a:ext cx="84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GABA</a:t>
            </a:r>
            <a:endParaRPr lang="ko-KR" alt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C99F05-40F9-490E-BC82-77374570B2BC}"/>
              </a:ext>
            </a:extLst>
          </p:cNvPr>
          <p:cNvSpPr txBox="1"/>
          <p:nvPr/>
        </p:nvSpPr>
        <p:spPr>
          <a:xfrm>
            <a:off x="3697627" y="4880876"/>
            <a:ext cx="84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/>
              <a:t>ACh</a:t>
            </a:r>
            <a:endParaRPr lang="ko-KR" alt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5AF91A8-6BC8-46E6-B380-13C2C841535B}"/>
              </a:ext>
            </a:extLst>
          </p:cNvPr>
          <p:cNvSpPr txBox="1"/>
          <p:nvPr/>
        </p:nvSpPr>
        <p:spPr>
          <a:xfrm>
            <a:off x="8894976" y="742142"/>
            <a:ext cx="2814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Reduced Model For Efficient Computer Modeling</a:t>
            </a:r>
            <a:endParaRPr lang="ko-KR" altLang="en-US" sz="2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05F5E13-D181-4E96-8F5C-DFD710477BF6}"/>
              </a:ext>
            </a:extLst>
          </p:cNvPr>
          <p:cNvSpPr txBox="1"/>
          <p:nvPr/>
        </p:nvSpPr>
        <p:spPr>
          <a:xfrm>
            <a:off x="8953196" y="2003421"/>
            <a:ext cx="3141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dirty="0"/>
              <a:t>해당 모델은 이전 슬라이드의 생리 모델을 컴퓨터 연산이 수월하게끔 바꾼 모델이다</a:t>
            </a:r>
            <a:r>
              <a:rPr lang="en-US" altLang="ko-KR" dirty="0"/>
              <a:t>. </a:t>
            </a:r>
            <a:r>
              <a:rPr lang="ko-KR" altLang="en-US" dirty="0"/>
              <a:t>해당 모델에서는 영향이 크지 않은 요소를 제외하였으며</a:t>
            </a:r>
            <a:r>
              <a:rPr lang="en-US" altLang="ko-KR" dirty="0"/>
              <a:t>, DR/LC</a:t>
            </a:r>
            <a:r>
              <a:rPr lang="ko-KR" altLang="en-US" dirty="0"/>
              <a:t>와 같이 중복되는 효과를 가진 요소들은 통합하였다</a:t>
            </a:r>
            <a:r>
              <a:rPr lang="en-US" altLang="ko-KR" dirty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156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96A15E-86D4-4FE9-987E-D48CF3D1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뉴런의 수학적 모델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085B2109-3B92-4522-9778-A6B1F16B0E47}"/>
              </a:ext>
            </a:extLst>
          </p:cNvPr>
          <p:cNvCxnSpPr>
            <a:cxnSpLocks/>
          </p:cNvCxnSpPr>
          <p:nvPr/>
        </p:nvCxnSpPr>
        <p:spPr>
          <a:xfrm>
            <a:off x="3275425" y="2422286"/>
            <a:ext cx="1626944" cy="57910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7F05589F-89E2-4A07-B836-25CB37FD296E}"/>
              </a:ext>
            </a:extLst>
          </p:cNvPr>
          <p:cNvCxnSpPr>
            <a:stCxn id="17" idx="3"/>
          </p:cNvCxnSpPr>
          <p:nvPr/>
        </p:nvCxnSpPr>
        <p:spPr>
          <a:xfrm>
            <a:off x="6420450" y="3771437"/>
            <a:ext cx="9036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60484FAC-5CCF-4F0E-A277-B619C843D100}"/>
              </a:ext>
            </a:extLst>
          </p:cNvPr>
          <p:cNvCxnSpPr>
            <a:cxnSpLocks/>
          </p:cNvCxnSpPr>
          <p:nvPr/>
        </p:nvCxnSpPr>
        <p:spPr>
          <a:xfrm flipV="1">
            <a:off x="3391269" y="3228736"/>
            <a:ext cx="1511100" cy="4440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7F53F5BF-AA17-469A-8DB9-C15BD4902A28}"/>
              </a:ext>
            </a:extLst>
          </p:cNvPr>
          <p:cNvCxnSpPr>
            <a:cxnSpLocks/>
          </p:cNvCxnSpPr>
          <p:nvPr/>
        </p:nvCxnSpPr>
        <p:spPr>
          <a:xfrm flipV="1">
            <a:off x="3350702" y="4540195"/>
            <a:ext cx="1551667" cy="11415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이등변 삼각형 7">
            <a:extLst>
              <a:ext uri="{FF2B5EF4-FFF2-40B4-BE49-F238E27FC236}">
                <a16:creationId xmlns:a16="http://schemas.microsoft.com/office/drawing/2014/main" id="{FFDCAFA4-3377-48E1-9FE5-9F414007B54F}"/>
              </a:ext>
            </a:extLst>
          </p:cNvPr>
          <p:cNvSpPr/>
          <p:nvPr/>
        </p:nvSpPr>
        <p:spPr>
          <a:xfrm rot="5400000">
            <a:off x="4890948" y="2907830"/>
            <a:ext cx="1899818" cy="172721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501CA57-0C92-4B82-8A1B-BE4F7DD3EA31}"/>
              </a:ext>
            </a:extLst>
          </p:cNvPr>
          <p:cNvSpPr/>
          <p:nvPr/>
        </p:nvSpPr>
        <p:spPr>
          <a:xfrm>
            <a:off x="2860035" y="1951516"/>
            <a:ext cx="861134" cy="8700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CA8A424-2C4D-4ED0-9E05-A0752723891E}"/>
              </a:ext>
            </a:extLst>
          </p:cNvPr>
          <p:cNvSpPr/>
          <p:nvPr/>
        </p:nvSpPr>
        <p:spPr>
          <a:xfrm>
            <a:off x="2860035" y="3257273"/>
            <a:ext cx="861134" cy="8700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0B6E75FE-3825-4BE7-A90D-FE6C0DB723C9}"/>
              </a:ext>
            </a:extLst>
          </p:cNvPr>
          <p:cNvSpPr/>
          <p:nvPr/>
        </p:nvSpPr>
        <p:spPr>
          <a:xfrm>
            <a:off x="2860035" y="5228855"/>
            <a:ext cx="861134" cy="8700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C7619-E02A-4DB6-BFDC-7927E2C46FD9}"/>
              </a:ext>
            </a:extLst>
          </p:cNvPr>
          <p:cNvSpPr txBox="1"/>
          <p:nvPr/>
        </p:nvSpPr>
        <p:spPr>
          <a:xfrm rot="5400000">
            <a:off x="2915613" y="4493404"/>
            <a:ext cx="86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…………</a:t>
            </a:r>
            <a:endParaRPr lang="ko-KR" altLang="en-US" dirty="0"/>
          </a:p>
        </p:txBody>
      </p:sp>
      <p:sp>
        <p:nvSpPr>
          <p:cNvPr id="13" name="왼쪽 중괄호 12">
            <a:extLst>
              <a:ext uri="{FF2B5EF4-FFF2-40B4-BE49-F238E27FC236}">
                <a16:creationId xmlns:a16="http://schemas.microsoft.com/office/drawing/2014/main" id="{BF05649D-D829-43C8-B7B7-8BF955B1F3A4}"/>
              </a:ext>
            </a:extLst>
          </p:cNvPr>
          <p:cNvSpPr/>
          <p:nvPr/>
        </p:nvSpPr>
        <p:spPr>
          <a:xfrm>
            <a:off x="2497118" y="1951516"/>
            <a:ext cx="285562" cy="4151608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FACBA-3CAB-4748-A421-BC265E1359E3}"/>
              </a:ext>
            </a:extLst>
          </p:cNvPr>
          <p:cNvSpPr txBox="1"/>
          <p:nvPr/>
        </p:nvSpPr>
        <p:spPr>
          <a:xfrm>
            <a:off x="3081977" y="2201856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</a:t>
            </a:r>
            <a:r>
              <a:rPr lang="en-US" altLang="ko-KR" baseline="-25000" dirty="0"/>
              <a:t>1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ADA0E-E48D-4C48-A490-8A1F54783FA8}"/>
              </a:ext>
            </a:extLst>
          </p:cNvPr>
          <p:cNvSpPr txBox="1"/>
          <p:nvPr/>
        </p:nvSpPr>
        <p:spPr>
          <a:xfrm>
            <a:off x="3081977" y="3488092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</a:t>
            </a:r>
            <a:r>
              <a:rPr lang="en-US" altLang="ko-KR" baseline="-25000" dirty="0"/>
              <a:t>2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888D8-0EF1-4DDF-91D1-3D8E669FD46A}"/>
              </a:ext>
            </a:extLst>
          </p:cNvPr>
          <p:cNvSpPr txBox="1"/>
          <p:nvPr/>
        </p:nvSpPr>
        <p:spPr>
          <a:xfrm>
            <a:off x="3081977" y="5479195"/>
            <a:ext cx="4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</a:t>
            </a:r>
            <a:r>
              <a:rPr lang="en-US" altLang="ko-KR" baseline="-25000" dirty="0"/>
              <a:t>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49AD0F-A3FB-46D3-87B6-B0117BE7B44C}"/>
                  </a:ext>
                </a:extLst>
              </p:cNvPr>
              <p:cNvSpPr txBox="1"/>
              <p:nvPr/>
            </p:nvSpPr>
            <p:spPr>
              <a:xfrm>
                <a:off x="4902369" y="3347154"/>
                <a:ext cx="1518081" cy="848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ko-KR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49AD0F-A3FB-46D3-87B6-B0117BE7B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369" y="3347154"/>
                <a:ext cx="1518081" cy="8485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직사각형 17">
            <a:extLst>
              <a:ext uri="{FF2B5EF4-FFF2-40B4-BE49-F238E27FC236}">
                <a16:creationId xmlns:a16="http://schemas.microsoft.com/office/drawing/2014/main" id="{745C1314-55D6-45BC-AB43-D9E120A1E43E}"/>
              </a:ext>
            </a:extLst>
          </p:cNvPr>
          <p:cNvSpPr/>
          <p:nvPr/>
        </p:nvSpPr>
        <p:spPr>
          <a:xfrm>
            <a:off x="7324076" y="3115708"/>
            <a:ext cx="2823099" cy="1311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6DD50C-28E0-4957-9102-E8A582B4047D}"/>
                  </a:ext>
                </a:extLst>
              </p:cNvPr>
              <p:cNvSpPr txBox="1"/>
              <p:nvPr/>
            </p:nvSpPr>
            <p:spPr>
              <a:xfrm>
                <a:off x="7235300" y="3347154"/>
                <a:ext cx="3000653" cy="848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ko-KR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6DD50C-28E0-4957-9102-E8A582B40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300" y="3347154"/>
                <a:ext cx="3000653" cy="848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AB60AEA-69C5-4521-8AE3-D59B5BE6FF3C}"/>
              </a:ext>
            </a:extLst>
          </p:cNvPr>
          <p:cNvSpPr txBox="1"/>
          <p:nvPr/>
        </p:nvSpPr>
        <p:spPr>
          <a:xfrm>
            <a:off x="1624209" y="3704154"/>
            <a:ext cx="84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NT</a:t>
            </a:r>
          </a:p>
          <a:p>
            <a:pPr algn="ctr"/>
            <a:r>
              <a:rPr lang="en-US" altLang="ko-KR" b="1" dirty="0"/>
              <a:t>Input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0435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3C0BD5-25B5-4B8D-8A0C-ED009CA6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프로그래밍 방식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B11A05-CF42-479E-B722-BA4EAC5A1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앞서 만든 수학 모델을 </a:t>
            </a:r>
            <a:r>
              <a:rPr lang="en-US" altLang="ko-KR" dirty="0"/>
              <a:t>Runge </a:t>
            </a:r>
            <a:r>
              <a:rPr lang="en-US" altLang="ko-KR" dirty="0" err="1"/>
              <a:t>Kutta</a:t>
            </a:r>
            <a:r>
              <a:rPr lang="en-US" altLang="ko-KR" dirty="0"/>
              <a:t> 4</a:t>
            </a:r>
            <a:r>
              <a:rPr lang="en-US" altLang="ko-KR" baseline="30000" dirty="0"/>
              <a:t>th</a:t>
            </a:r>
            <a:r>
              <a:rPr lang="en-US" altLang="ko-KR" dirty="0"/>
              <a:t> Method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수치적으로 해결함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9464362-BDBC-455B-B22C-A9BA0477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19" y="2569090"/>
            <a:ext cx="3889431" cy="402069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E05A08-13F5-4F84-B3F7-846B68AD0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3615567"/>
            <a:ext cx="4467849" cy="1752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9FDE23-D6D6-4E3B-B1A2-5A2A799CD07B}"/>
              </a:ext>
            </a:extLst>
          </p:cNvPr>
          <p:cNvSpPr txBox="1"/>
          <p:nvPr/>
        </p:nvSpPr>
        <p:spPr>
          <a:xfrm>
            <a:off x="6701790" y="5503349"/>
            <a:ext cx="446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미분방정식 해법을 위한 상수 및 초기값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430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A5103-E1BE-40EA-BACA-CB2B438AE981}"/>
              </a:ext>
            </a:extLst>
          </p:cNvPr>
          <p:cNvSpPr txBox="1"/>
          <p:nvPr/>
        </p:nvSpPr>
        <p:spPr>
          <a:xfrm>
            <a:off x="205740" y="302359"/>
            <a:ext cx="122072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PopulationFireRateL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infF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LCmax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alphaLC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betaLC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LC_IP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gammaAChR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gammaGABA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tauLC</a:t>
            </a: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infF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VLPOmax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alphaVLPO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k2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k1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VLPO_IP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gammaNE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gammaGABA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tauVLPO</a:t>
            </a: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infF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alphaR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betaR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R_IP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gammaAChR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gammaNE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gammaGABA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tauR</a:t>
            </a: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infF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SCNmax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alphaSCN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betaSCN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SW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gammaAChR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gammaNE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taufSCN</a:t>
            </a: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:(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infF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ORXmax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alphaORX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betaORX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ORX_IP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gammaGABA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NTst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gammaSCN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tauORX</a:t>
            </a: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((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hmax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tauhw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)*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Heaviside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thetaW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 + 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hmin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tauhs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Heaviside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thetaW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pi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/(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)*(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Bf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SimpleLightFunction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I_0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pi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/(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)*(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mu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- ((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)/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24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/(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0.99669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taux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 +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k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Bf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SimpleLightFunction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I_0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lambda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alphaI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SimpleLightFunction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I_0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)*(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 -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beta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F1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'LC(t)'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F2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'FVLPO(t)'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F3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'FR(t)'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F4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'FSCN(t)'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F5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'FORX(t)'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F6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'H(t)'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F7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'C(t)'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F8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'xc(t)'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F9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s-ES" altLang="ko-KR" sz="12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Function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np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'n(t)'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altLang="ko-KR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s-ES" altLang="ko-KR" sz="1200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rk4List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s-ES" altLang="ko-KR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end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((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FLC0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FVLPO0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FR0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FSCN0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FORX0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H0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xc0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n0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), (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F1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F2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F3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F4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F5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F6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F7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F8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s-ES" altLang="ko-KR" sz="1200" b="0" dirty="0">
                <a:solidFill>
                  <a:srgbClr val="4FC1FF"/>
                </a:solidFill>
                <a:effectLst/>
                <a:latin typeface="Consolas" panose="020B0609020204030204" pitchFamily="49" charset="0"/>
              </a:rPr>
              <a:t>F9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)), </a:t>
            </a:r>
            <a:r>
              <a:rPr lang="es-ES" altLang="ko-KR" sz="1200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'Brain Sleep Reduced'</a:t>
            </a:r>
            <a: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s-ES" altLang="ko-KR" sz="12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endParaRPr lang="es-ES" altLang="ko-KR" sz="12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4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EDC17C-3C0E-46DD-AA9F-234D5FB7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535"/>
            <a:ext cx="10515600" cy="1325563"/>
          </a:xfrm>
        </p:spPr>
        <p:txBody>
          <a:bodyPr/>
          <a:lstStyle/>
          <a:p>
            <a:pPr algn="ctr"/>
            <a:r>
              <a:rPr lang="en-US" altLang="ko-KR" b="1" dirty="0"/>
              <a:t>Result</a:t>
            </a:r>
            <a:endParaRPr lang="ko-KR" altLang="en-US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3AAD489-CC7D-42D0-A2AC-41B090575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4" y="1867658"/>
            <a:ext cx="4965202" cy="38313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FBC032-D139-4129-A94D-36004C5DD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5" y="1913378"/>
            <a:ext cx="5074930" cy="37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1126</Words>
  <Application>Microsoft Office PowerPoint</Application>
  <PresentationFormat>와이드스크린</PresentationFormat>
  <Paragraphs>110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13</vt:i4>
      </vt:variant>
    </vt:vector>
  </HeadingPairs>
  <TitlesOfParts>
    <vt:vector size="26" baseType="lpstr">
      <vt:lpstr>나눔명조</vt:lpstr>
      <vt:lpstr>Wingdings</vt:lpstr>
      <vt:lpstr>Calibri</vt:lpstr>
      <vt:lpstr>Consolas</vt:lpstr>
      <vt:lpstr>Calibri Light</vt:lpstr>
      <vt:lpstr>바탕</vt:lpstr>
      <vt:lpstr>Cambria Math</vt:lpstr>
      <vt:lpstr>Arial Black</vt:lpstr>
      <vt:lpstr>Arial</vt:lpstr>
      <vt:lpstr>맑은 고딕</vt:lpstr>
      <vt:lpstr>Office 테마</vt:lpstr>
      <vt:lpstr>Office Theme</vt:lpstr>
      <vt:lpstr>1_Office Theme</vt:lpstr>
      <vt:lpstr>인간 최적화 알람 개발을 위한 선행 연구</vt:lpstr>
      <vt:lpstr>ABSTRACT</vt:lpstr>
      <vt:lpstr>뇌의 생리 MODEL DIAGRAM</vt:lpstr>
      <vt:lpstr>PowerPoint 프레젠테이션</vt:lpstr>
      <vt:lpstr>PowerPoint 프레젠테이션</vt:lpstr>
      <vt:lpstr>뉴런의 수학적 모델</vt:lpstr>
      <vt:lpstr>프로그래밍 방식</vt:lpstr>
      <vt:lpstr>PowerPoint 프레젠테이션</vt:lpstr>
      <vt:lpstr>Result</vt:lpstr>
      <vt:lpstr>Result</vt:lpstr>
      <vt:lpstr>Result</vt:lpstr>
      <vt:lpstr>Further Plans : Health Treatment</vt:lpstr>
      <vt:lpstr>Further Plans: App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인간 최적화 알람 개발을 위한 선행 연구</dc:title>
  <dc:creator>Choo Yeonseo</dc:creator>
  <cp:lastModifiedBy>Choo Yeonseo</cp:lastModifiedBy>
  <cp:revision>9</cp:revision>
  <dcterms:created xsi:type="dcterms:W3CDTF">2021-11-18T01:40:20Z</dcterms:created>
  <dcterms:modified xsi:type="dcterms:W3CDTF">2021-11-19T01:21:37Z</dcterms:modified>
</cp:coreProperties>
</file>