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3" r:id="rId6"/>
    <p:sldId id="262" r:id="rId7"/>
    <p:sldId id="264" r:id="rId8"/>
    <p:sldId id="266" r:id="rId9"/>
    <p:sldId id="265" r:id="rId10"/>
    <p:sldId id="260" r:id="rId11"/>
    <p:sldId id="261" r:id="rId1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3767" autoAdjust="0"/>
  </p:normalViewPr>
  <p:slideViewPr>
    <p:cSldViewPr snapToGrid="0">
      <p:cViewPr varScale="1">
        <p:scale>
          <a:sx n="66" d="100"/>
          <a:sy n="66" d="100"/>
        </p:scale>
        <p:origin x="668" y="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F6E43E-CADB-48D8-AD25-6E3559AE6685}" type="datetimeFigureOut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25EF70-BD75-499B-A9C6-B40441214C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9759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7E633E6-C29B-4DF1-A2AF-373104E6D2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3531661C-584A-404A-BB42-0487D645B7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DA72840-CA0E-4FA2-9E76-4786271A5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0671-E6A7-442A-A87B-3DAAB1A6D59E}" type="datetimeFigureOut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92662C9-1286-477C-8C46-D1DBA7BF0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1A1747B-35F0-41FC-B7D5-D0A397117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48FBE-FDF2-4679-B851-E1EC5211A2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6520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099D83-E6E5-4D80-8E77-9A9F83909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C7E8D18-1A81-4E9D-B82D-CDC9872044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7FEDCFE-456A-4416-84ED-A97E2163A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0671-E6A7-442A-A87B-3DAAB1A6D59E}" type="datetimeFigureOut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70A522C-4A4D-42C2-823F-92C7F774D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5FCA40C-9B5B-45B2-B887-E76CC2142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48FBE-FDF2-4679-B851-E1EC5211A2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4490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EF215113-BF53-4092-BADD-A21BB0238B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BAC8D3A-6C4E-4264-A66D-3A4FA9CAD1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5F91BA4-2570-413E-8E63-08DA981D3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0671-E6A7-442A-A87B-3DAAB1A6D59E}" type="datetimeFigureOut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E92AC1F-3990-4AD1-97E5-6186727BB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E983C26-F3A9-4F30-B64A-F6742CFA5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48FBE-FDF2-4679-B851-E1EC5211A2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125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A42DDC-FC9C-45E8-8DCA-81A6927AB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464784D-5AF7-4643-8AA4-AB71F54072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12F7A80-8FF0-4D10-B499-3B28533E5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0671-E6A7-442A-A87B-3DAAB1A6D59E}" type="datetimeFigureOut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9A13618-1EB9-48C7-A0F1-4735CEB73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FBAC90C-4061-4FE6-9F27-D6471C5AC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48FBE-FDF2-4679-B851-E1EC5211A2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6440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00D3430-832F-44EE-8EEA-2CF9E9EAE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7D8A79E-9F74-4F26-A2DA-83CFE4E98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EAFAFC2-4D64-4B01-BF0F-C75349102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0671-E6A7-442A-A87B-3DAAB1A6D59E}" type="datetimeFigureOut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4D1F413-A7A0-4F6B-825B-5F23C560B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10C7473-ED74-48E0-B1A9-78626A5F3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48FBE-FDF2-4679-B851-E1EC5211A2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9452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7207E7F-D387-403C-83B6-BA6333567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C52D447-6C62-4F7E-86FE-505DFC575B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5732E34-3246-49A1-8B88-48E8CB1AD3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412C6B2-C5E9-437A-89BA-BE254CF4D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0671-E6A7-442A-A87B-3DAAB1A6D59E}" type="datetimeFigureOut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DA99DF-4F05-4DFE-9677-63986F130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98A6395-A4C7-4287-8BB1-87EF55206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48FBE-FDF2-4679-B851-E1EC5211A2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783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09BF626-BA1F-414D-B47C-31A605A1A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A14E226-40E7-45E2-93B9-D7F8E3D23E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F160013-5B21-4B19-9581-18D49EC417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1A2D3504-8868-4893-B8F1-1B55AEEE05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B4024123-7E26-4FF3-8B39-E6F8292AED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DB09E070-D03F-46E5-8177-DE68AC14A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0671-E6A7-442A-A87B-3DAAB1A6D59E}" type="datetimeFigureOut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3E8F065B-2B93-45E6-B5BB-B5F0878F3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86222FA3-4F81-4A4C-B0E4-DC9F76ED8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48FBE-FDF2-4679-B851-E1EC5211A2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8532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1793928-7A8D-4D26-8E2E-946D72B92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962BADC-D3B3-45AD-9CD5-6263072F3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0671-E6A7-442A-A87B-3DAAB1A6D59E}" type="datetimeFigureOut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8900DC10-3AA6-4EF1-9130-E776EDEED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1C459570-8C67-4792-B49F-1FEE76EFE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48FBE-FDF2-4679-B851-E1EC5211A2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3342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0E3D062-6A31-402D-9784-1AA4E51ED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0671-E6A7-442A-A87B-3DAAB1A6D59E}" type="datetimeFigureOut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732A79E9-EA70-4261-96C8-A75BF3C34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38D9358-F3F7-4CBB-B7B0-C1B50EA7D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48FBE-FDF2-4679-B851-E1EC5211A2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0776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A903EB5-FC45-4115-97FF-0FB50E123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95BABE9-5D4A-4322-8D13-DF3B8E2095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77E10B1-7A9F-4767-A038-4DB113195E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92D1931-56DB-4973-8463-A53D50D81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0671-E6A7-442A-A87B-3DAAB1A6D59E}" type="datetimeFigureOut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5992D29-DEAF-4D9A-837B-3156A0548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84B0745-9607-4829-998F-6F0287CC4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48FBE-FDF2-4679-B851-E1EC5211A2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1096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499B6B7-ACD5-49DD-9D6C-74A61EE4B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0DEA4499-6AD7-4C3D-9B47-0084CFD8F6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F8471DC-9C67-4C5C-A2B5-3DEEC6CCB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0E7724D-6082-4DDD-A191-9D7BE6E99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0671-E6A7-442A-A87B-3DAAB1A6D59E}" type="datetimeFigureOut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5C92770-056B-4EB0-8520-C4BC6E9A2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D591023-B105-4DE1-A9C9-0C7F52EC8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48FBE-FDF2-4679-B851-E1EC5211A2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3394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9328D4C5-2D04-4DEB-8C23-E5FC19AB0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90516F5-4FA4-4B07-A5CD-E7B1B75BE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B621586-DB38-4560-B3A1-328041F250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20671-E6A7-442A-A87B-3DAAB1A6D59E}" type="datetimeFigureOut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5FCEF19-DBFF-4386-B82D-E2636B9065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B776D4F-73F0-4E42-BA1A-31591F385F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48FBE-FDF2-4679-B851-E1EC5211A2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7838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unixpapa.com/floodit/?sz=10&amp;nc=4" TargetMode="External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텍스트이(가) 표시된 사진&#10;&#10;자동 생성된 설명">
            <a:extLst>
              <a:ext uri="{FF2B5EF4-FFF2-40B4-BE49-F238E27FC236}">
                <a16:creationId xmlns:a16="http://schemas.microsoft.com/office/drawing/2014/main" id="{F3CC07EA-7B5E-451B-AF9A-5333211BE1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4737" y="1133375"/>
            <a:ext cx="5650563" cy="2486248"/>
          </a:xfrm>
          <a:prstGeom prst="rect">
            <a:avLst/>
          </a:prstGeom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93190873-120D-4CC6-BF9F-1FD7ED93200F}"/>
              </a:ext>
            </a:extLst>
          </p:cNvPr>
          <p:cNvSpPr/>
          <p:nvPr/>
        </p:nvSpPr>
        <p:spPr>
          <a:xfrm>
            <a:off x="3179278" y="988996"/>
            <a:ext cx="5833444" cy="488000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633D23-723D-4905-B501-421E9A27B92E}"/>
              </a:ext>
            </a:extLst>
          </p:cNvPr>
          <p:cNvSpPr txBox="1"/>
          <p:nvPr/>
        </p:nvSpPr>
        <p:spPr>
          <a:xfrm>
            <a:off x="3562951" y="3516662"/>
            <a:ext cx="506609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a고딕15" panose="02020600000000000000" pitchFamily="18" charset="-127"/>
                <a:ea typeface="a고딕15" panose="02020600000000000000" pitchFamily="18" charset="-127"/>
              </a:rPr>
              <a:t>IDEV POW Mid-Presentation</a:t>
            </a:r>
          </a:p>
          <a:p>
            <a:pPr algn="ctr"/>
            <a:r>
              <a:rPr lang="en-US" altLang="ko-KR" sz="2800" dirty="0">
                <a:latin typeface="a고딕15" panose="02020600000000000000" pitchFamily="18" charset="-127"/>
                <a:ea typeface="a고딕15" panose="02020600000000000000" pitchFamily="18" charset="-127"/>
              </a:rPr>
              <a:t>19-124 </a:t>
            </a:r>
            <a:r>
              <a:rPr lang="ko-KR" altLang="en-US" sz="2800" dirty="0" err="1">
                <a:latin typeface="a고딕15" panose="02020600000000000000" pitchFamily="18" charset="-127"/>
                <a:ea typeface="a고딕15" panose="02020600000000000000" pitchFamily="18" charset="-127"/>
              </a:rPr>
              <a:t>황제욱</a:t>
            </a:r>
            <a:endParaRPr lang="en-US" altLang="ko-KR" sz="2800" dirty="0">
              <a:latin typeface="a고딕15" panose="02020600000000000000" pitchFamily="18" charset="-127"/>
              <a:ea typeface="a고딕15" panose="02020600000000000000" pitchFamily="18" charset="-127"/>
            </a:endParaRPr>
          </a:p>
          <a:p>
            <a:pPr algn="ctr"/>
            <a:r>
              <a:rPr lang="en-US" altLang="ko-KR" sz="2800" dirty="0">
                <a:latin typeface="a고딕15" panose="02020600000000000000" pitchFamily="18" charset="-127"/>
                <a:ea typeface="a고딕15" panose="02020600000000000000" pitchFamily="18" charset="-127"/>
              </a:rPr>
              <a:t>20-061 </a:t>
            </a:r>
            <a:r>
              <a:rPr lang="ko-KR" altLang="en-US" sz="2800" dirty="0">
                <a:latin typeface="a고딕15" panose="02020600000000000000" pitchFamily="18" charset="-127"/>
                <a:ea typeface="a고딕15" panose="02020600000000000000" pitchFamily="18" charset="-127"/>
              </a:rPr>
              <a:t>송기원</a:t>
            </a:r>
            <a:endParaRPr lang="en-US" altLang="ko-KR" sz="2800" dirty="0">
              <a:latin typeface="a고딕15" panose="02020600000000000000" pitchFamily="18" charset="-127"/>
              <a:ea typeface="a고딕15" panose="02020600000000000000" pitchFamily="18" charset="-127"/>
            </a:endParaRPr>
          </a:p>
          <a:p>
            <a:pPr algn="ctr"/>
            <a:r>
              <a:rPr lang="en-US" altLang="ko-KR" sz="2800" dirty="0">
                <a:latin typeface="a고딕15" panose="02020600000000000000" pitchFamily="18" charset="-127"/>
                <a:ea typeface="a고딕15" panose="02020600000000000000" pitchFamily="18" charset="-127"/>
              </a:rPr>
              <a:t>20-109 </a:t>
            </a:r>
            <a:r>
              <a:rPr lang="ko-KR" altLang="en-US" sz="2800" dirty="0">
                <a:latin typeface="a고딕15" panose="02020600000000000000" pitchFamily="18" charset="-127"/>
                <a:ea typeface="a고딕15" panose="02020600000000000000" pitchFamily="18" charset="-127"/>
              </a:rPr>
              <a:t>조영서</a:t>
            </a:r>
            <a:endParaRPr lang="en-US" altLang="ko-KR" sz="2800" dirty="0">
              <a:latin typeface="a고딕15" panose="02020600000000000000" pitchFamily="18" charset="-127"/>
              <a:ea typeface="a고딕15" panose="02020600000000000000" pitchFamily="18" charset="-12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EE865FC-8D4A-40EC-9BA6-829ABF5129A3}"/>
              </a:ext>
            </a:extLst>
          </p:cNvPr>
          <p:cNvSpPr txBox="1"/>
          <p:nvPr/>
        </p:nvSpPr>
        <p:spPr>
          <a:xfrm>
            <a:off x="3074737" y="5987230"/>
            <a:ext cx="5358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a고딕14" panose="02020600000000000000" pitchFamily="18" charset="-127"/>
                <a:ea typeface="a고딕14" panose="02020600000000000000" pitchFamily="18" charset="-127"/>
              </a:rPr>
              <a:t>Special Thanks to 19-023 </a:t>
            </a:r>
            <a:r>
              <a:rPr lang="ko-KR" altLang="en-US" dirty="0">
                <a:latin typeface="a고딕14" panose="02020600000000000000" pitchFamily="18" charset="-127"/>
                <a:ea typeface="a고딕14" panose="02020600000000000000" pitchFamily="18" charset="-127"/>
              </a:rPr>
              <a:t>김유신</a:t>
            </a:r>
            <a:r>
              <a:rPr lang="en-US" altLang="ko-KR" dirty="0">
                <a:latin typeface="a고딕14" panose="02020600000000000000" pitchFamily="18" charset="-127"/>
                <a:ea typeface="a고딕14" panose="02020600000000000000" pitchFamily="18" charset="-127"/>
              </a:rPr>
              <a:t>, 19-035 </a:t>
            </a:r>
            <a:r>
              <a:rPr lang="ko-KR" altLang="en-US" dirty="0" err="1">
                <a:latin typeface="a고딕14" panose="02020600000000000000" pitchFamily="18" charset="-127"/>
                <a:ea typeface="a고딕14" panose="02020600000000000000" pitchFamily="18" charset="-127"/>
              </a:rPr>
              <a:t>문지환</a:t>
            </a:r>
            <a:endParaRPr lang="en-US" altLang="ko-KR" dirty="0">
              <a:latin typeface="a고딕14" panose="02020600000000000000" pitchFamily="18" charset="-127"/>
              <a:ea typeface="a고딕14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461546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ABDBCA0-730D-4BE7-BAB9-2EEC7F28DBBB}"/>
              </a:ext>
            </a:extLst>
          </p:cNvPr>
          <p:cNvSpPr txBox="1"/>
          <p:nvPr/>
        </p:nvSpPr>
        <p:spPr>
          <a:xfrm>
            <a:off x="259881" y="336884"/>
            <a:ext cx="103182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dirty="0">
                <a:latin typeface="a고딕15" panose="02020600000000000000" pitchFamily="18" charset="-127"/>
                <a:ea typeface="a고딕15" panose="02020600000000000000" pitchFamily="18" charset="-127"/>
              </a:rPr>
              <a:t>3. 2</a:t>
            </a:r>
            <a:r>
              <a:rPr lang="en-US" altLang="ko-KR" sz="4000" baseline="30000" dirty="0">
                <a:latin typeface="a고딕15" panose="02020600000000000000" pitchFamily="18" charset="-127"/>
                <a:ea typeface="a고딕15" panose="02020600000000000000" pitchFamily="18" charset="-127"/>
              </a:rPr>
              <a:t>nd</a:t>
            </a:r>
            <a:r>
              <a:rPr lang="en-US" altLang="ko-KR" sz="4000" dirty="0">
                <a:latin typeface="a고딕15" panose="02020600000000000000" pitchFamily="18" charset="-127"/>
                <a:ea typeface="a고딕15" panose="02020600000000000000" pitchFamily="18" charset="-127"/>
              </a:rPr>
              <a:t> POW : Flood-it</a:t>
            </a:r>
            <a:endParaRPr lang="ko-KR" altLang="en-US" sz="4000" dirty="0">
              <a:latin typeface="a고딕15" panose="02020600000000000000" pitchFamily="18" charset="-127"/>
              <a:ea typeface="a고딕15" panose="02020600000000000000" pitchFamily="18" charset="-127"/>
            </a:endParaRPr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DC6875A1-D53A-473A-A672-E258C1BEEB84}"/>
              </a:ext>
            </a:extLst>
          </p:cNvPr>
          <p:cNvGrpSpPr/>
          <p:nvPr/>
        </p:nvGrpSpPr>
        <p:grpSpPr>
          <a:xfrm>
            <a:off x="1093996" y="1431403"/>
            <a:ext cx="1400650" cy="1425956"/>
            <a:chOff x="1198831" y="1050225"/>
            <a:chExt cx="1400650" cy="1425956"/>
          </a:xfrm>
        </p:grpSpPr>
        <p:pic>
          <p:nvPicPr>
            <p:cNvPr id="3" name="그림 2" descr="광장이(가) 표시된 사진&#10;&#10;자동 생성된 설명">
              <a:extLst>
                <a:ext uri="{FF2B5EF4-FFF2-40B4-BE49-F238E27FC236}">
                  <a16:creationId xmlns:a16="http://schemas.microsoft.com/office/drawing/2014/main" id="{E3BE0C34-F4B8-439C-8AA2-19663D9539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03667" y="1425013"/>
              <a:ext cx="1190979" cy="1051168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D1BB187-263C-4558-BF35-16AF4CF37C72}"/>
                </a:ext>
              </a:extLst>
            </p:cNvPr>
            <p:cNvSpPr txBox="1"/>
            <p:nvPr/>
          </p:nvSpPr>
          <p:spPr>
            <a:xfrm>
              <a:off x="1198831" y="1050225"/>
              <a:ext cx="14006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dirty="0">
                  <a:latin typeface="a고딕12" panose="02020600000000000000" pitchFamily="18" charset="-127"/>
                  <a:ea typeface="a고딕12" panose="02020600000000000000" pitchFamily="18" charset="-127"/>
                </a:rPr>
                <a:t>예제 </a:t>
              </a:r>
              <a:r>
                <a:rPr lang="en-US" altLang="ko-KR" dirty="0">
                  <a:latin typeface="a고딕12" panose="02020600000000000000" pitchFamily="18" charset="-127"/>
                  <a:ea typeface="a고딕12" panose="02020600000000000000" pitchFamily="18" charset="-127"/>
                </a:rPr>
                <a:t>1(10</a:t>
              </a:r>
              <a:r>
                <a:rPr lang="ko-KR" altLang="en-US" dirty="0">
                  <a:latin typeface="a고딕12" panose="02020600000000000000" pitchFamily="18" charset="-127"/>
                  <a:ea typeface="a고딕12" panose="02020600000000000000" pitchFamily="18" charset="-127"/>
                </a:rPr>
                <a:t>점</a:t>
              </a:r>
              <a:r>
                <a:rPr lang="en-US" altLang="ko-KR" dirty="0">
                  <a:latin typeface="a고딕12" panose="02020600000000000000" pitchFamily="18" charset="-127"/>
                  <a:ea typeface="a고딕12" panose="02020600000000000000" pitchFamily="18" charset="-127"/>
                </a:rPr>
                <a:t>)</a:t>
              </a:r>
              <a:endParaRPr lang="ko-KR" altLang="en-US" dirty="0">
                <a:latin typeface="a고딕12" panose="02020600000000000000" pitchFamily="18" charset="-127"/>
                <a:ea typeface="a고딕12" panose="02020600000000000000" pitchFamily="18" charset="-127"/>
              </a:endParaRPr>
            </a:p>
          </p:txBody>
        </p:sp>
      </p:grpSp>
      <p:grpSp>
        <p:nvGrpSpPr>
          <p:cNvPr id="16" name="그룹 15">
            <a:extLst>
              <a:ext uri="{FF2B5EF4-FFF2-40B4-BE49-F238E27FC236}">
                <a16:creationId xmlns:a16="http://schemas.microsoft.com/office/drawing/2014/main" id="{F9F34A28-1708-4D99-84F8-9032F922663D}"/>
              </a:ext>
            </a:extLst>
          </p:cNvPr>
          <p:cNvGrpSpPr/>
          <p:nvPr/>
        </p:nvGrpSpPr>
        <p:grpSpPr>
          <a:xfrm>
            <a:off x="2663954" y="1431403"/>
            <a:ext cx="1548930" cy="1705315"/>
            <a:chOff x="2706934" y="1062071"/>
            <a:chExt cx="1548930" cy="1705315"/>
          </a:xfrm>
        </p:grpSpPr>
        <p:pic>
          <p:nvPicPr>
            <p:cNvPr id="4" name="그림 3" descr="광장이(가) 표시된 사진&#10;&#10;자동 생성된 설명">
              <a:extLst>
                <a:ext uri="{FF2B5EF4-FFF2-40B4-BE49-F238E27FC236}">
                  <a16:creationId xmlns:a16="http://schemas.microsoft.com/office/drawing/2014/main" id="{F5832C56-F1E5-4BFA-A15D-0E236244441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06934" y="1404529"/>
              <a:ext cx="1548930" cy="1362857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5D49D71-9300-4670-8CE2-EF551A3908A2}"/>
                </a:ext>
              </a:extLst>
            </p:cNvPr>
            <p:cNvSpPr txBox="1"/>
            <p:nvPr/>
          </p:nvSpPr>
          <p:spPr>
            <a:xfrm>
              <a:off x="2829537" y="1062071"/>
              <a:ext cx="14006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dirty="0">
                  <a:latin typeface="a고딕12" panose="02020600000000000000" pitchFamily="18" charset="-127"/>
                  <a:ea typeface="a고딕12" panose="02020600000000000000" pitchFamily="18" charset="-127"/>
                </a:rPr>
                <a:t>예제 </a:t>
              </a:r>
              <a:r>
                <a:rPr lang="en-US" altLang="ko-KR" dirty="0">
                  <a:latin typeface="a고딕12" panose="02020600000000000000" pitchFamily="18" charset="-127"/>
                  <a:ea typeface="a고딕12" panose="02020600000000000000" pitchFamily="18" charset="-127"/>
                </a:rPr>
                <a:t>2(20</a:t>
              </a:r>
              <a:r>
                <a:rPr lang="ko-KR" altLang="en-US" dirty="0">
                  <a:latin typeface="a고딕12" panose="02020600000000000000" pitchFamily="18" charset="-127"/>
                  <a:ea typeface="a고딕12" panose="02020600000000000000" pitchFamily="18" charset="-127"/>
                </a:rPr>
                <a:t>점</a:t>
              </a:r>
              <a:r>
                <a:rPr lang="en-US" altLang="ko-KR" dirty="0">
                  <a:latin typeface="a고딕12" panose="02020600000000000000" pitchFamily="18" charset="-127"/>
                  <a:ea typeface="a고딕12" panose="02020600000000000000" pitchFamily="18" charset="-127"/>
                </a:rPr>
                <a:t>)</a:t>
              </a:r>
              <a:endParaRPr lang="ko-KR" altLang="en-US" dirty="0">
                <a:latin typeface="a고딕12" panose="02020600000000000000" pitchFamily="18" charset="-127"/>
                <a:ea typeface="a고딕12" panose="02020600000000000000" pitchFamily="18" charset="-127"/>
              </a:endParaRPr>
            </a:p>
          </p:txBody>
        </p:sp>
      </p:grpSp>
      <p:grpSp>
        <p:nvGrpSpPr>
          <p:cNvPr id="17" name="그룹 16">
            <a:extLst>
              <a:ext uri="{FF2B5EF4-FFF2-40B4-BE49-F238E27FC236}">
                <a16:creationId xmlns:a16="http://schemas.microsoft.com/office/drawing/2014/main" id="{B695ABE6-83DA-4632-BE02-A8E0D2322BE3}"/>
              </a:ext>
            </a:extLst>
          </p:cNvPr>
          <p:cNvGrpSpPr/>
          <p:nvPr/>
        </p:nvGrpSpPr>
        <p:grpSpPr>
          <a:xfrm>
            <a:off x="4421521" y="1406120"/>
            <a:ext cx="1701389" cy="2138464"/>
            <a:chOff x="4468152" y="1050225"/>
            <a:chExt cx="1701389" cy="2138464"/>
          </a:xfrm>
        </p:grpSpPr>
        <p:pic>
          <p:nvPicPr>
            <p:cNvPr id="6" name="그림 5" descr="광장이(가) 표시된 사진&#10;&#10;자동 생성된 설명">
              <a:extLst>
                <a:ext uri="{FF2B5EF4-FFF2-40B4-BE49-F238E27FC236}">
                  <a16:creationId xmlns:a16="http://schemas.microsoft.com/office/drawing/2014/main" id="{B0570B04-2DA2-4014-8DF0-1D74DA21244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68152" y="1404529"/>
              <a:ext cx="1701389" cy="1784160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197735B-C868-49DB-88E3-0E5E8C2CE2C4}"/>
                </a:ext>
              </a:extLst>
            </p:cNvPr>
            <p:cNvSpPr txBox="1"/>
            <p:nvPr/>
          </p:nvSpPr>
          <p:spPr>
            <a:xfrm>
              <a:off x="4692761" y="1050225"/>
              <a:ext cx="14006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dirty="0">
                  <a:latin typeface="a고딕12" panose="02020600000000000000" pitchFamily="18" charset="-127"/>
                  <a:ea typeface="a고딕12" panose="02020600000000000000" pitchFamily="18" charset="-127"/>
                </a:rPr>
                <a:t>예제 </a:t>
              </a:r>
              <a:r>
                <a:rPr lang="en-US" altLang="ko-KR" dirty="0">
                  <a:latin typeface="a고딕12" panose="02020600000000000000" pitchFamily="18" charset="-127"/>
                  <a:ea typeface="a고딕12" panose="02020600000000000000" pitchFamily="18" charset="-127"/>
                </a:rPr>
                <a:t>3(30</a:t>
              </a:r>
              <a:r>
                <a:rPr lang="ko-KR" altLang="en-US" dirty="0">
                  <a:latin typeface="a고딕12" panose="02020600000000000000" pitchFamily="18" charset="-127"/>
                  <a:ea typeface="a고딕12" panose="02020600000000000000" pitchFamily="18" charset="-127"/>
                </a:rPr>
                <a:t>점</a:t>
              </a:r>
              <a:r>
                <a:rPr lang="en-US" altLang="ko-KR" dirty="0">
                  <a:latin typeface="a고딕12" panose="02020600000000000000" pitchFamily="18" charset="-127"/>
                  <a:ea typeface="a고딕12" panose="02020600000000000000" pitchFamily="18" charset="-127"/>
                </a:rPr>
                <a:t>)</a:t>
              </a:r>
              <a:endParaRPr lang="ko-KR" altLang="en-US" dirty="0">
                <a:latin typeface="a고딕12" panose="02020600000000000000" pitchFamily="18" charset="-127"/>
                <a:ea typeface="a고딕12" panose="02020600000000000000" pitchFamily="18" charset="-127"/>
              </a:endParaRPr>
            </a:p>
          </p:txBody>
        </p:sp>
      </p:grpSp>
      <p:grpSp>
        <p:nvGrpSpPr>
          <p:cNvPr id="20" name="그룹 19">
            <a:extLst>
              <a:ext uri="{FF2B5EF4-FFF2-40B4-BE49-F238E27FC236}">
                <a16:creationId xmlns:a16="http://schemas.microsoft.com/office/drawing/2014/main" id="{FEF52C93-DDD6-4BF9-AF54-BB1055AC008C}"/>
              </a:ext>
            </a:extLst>
          </p:cNvPr>
          <p:cNvGrpSpPr/>
          <p:nvPr/>
        </p:nvGrpSpPr>
        <p:grpSpPr>
          <a:xfrm>
            <a:off x="1031321" y="3599549"/>
            <a:ext cx="2426690" cy="2507690"/>
            <a:chOff x="1054709" y="3414883"/>
            <a:chExt cx="2426690" cy="2507690"/>
          </a:xfrm>
        </p:grpSpPr>
        <p:pic>
          <p:nvPicPr>
            <p:cNvPr id="7" name="그림 6" descr="다채로운, 녹색이(가) 표시된 사진&#10;&#10;자동 생성된 설명">
              <a:extLst>
                <a:ext uri="{FF2B5EF4-FFF2-40B4-BE49-F238E27FC236}">
                  <a16:creationId xmlns:a16="http://schemas.microsoft.com/office/drawing/2014/main" id="{9523DA7C-9C29-4C59-9A9A-45645A4EB44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4709" y="3789670"/>
              <a:ext cx="2426690" cy="2132903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4FC410E-555E-4771-BF46-EB04CB730293}"/>
                </a:ext>
              </a:extLst>
            </p:cNvPr>
            <p:cNvSpPr txBox="1"/>
            <p:nvPr/>
          </p:nvSpPr>
          <p:spPr>
            <a:xfrm>
              <a:off x="1724025" y="3414883"/>
              <a:ext cx="14006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dirty="0">
                  <a:latin typeface="a고딕12" panose="02020600000000000000" pitchFamily="18" charset="-127"/>
                  <a:ea typeface="a고딕12" panose="02020600000000000000" pitchFamily="18" charset="-127"/>
                </a:rPr>
                <a:t>예제</a:t>
              </a:r>
              <a:r>
                <a:rPr lang="en-US" altLang="ko-KR" dirty="0">
                  <a:latin typeface="a고딕12" panose="02020600000000000000" pitchFamily="18" charset="-127"/>
                  <a:ea typeface="a고딕12" panose="02020600000000000000" pitchFamily="18" charset="-127"/>
                </a:rPr>
                <a:t>4(40</a:t>
              </a:r>
              <a:r>
                <a:rPr lang="ko-KR" altLang="en-US" dirty="0">
                  <a:latin typeface="a고딕12" panose="02020600000000000000" pitchFamily="18" charset="-127"/>
                  <a:ea typeface="a고딕12" panose="02020600000000000000" pitchFamily="18" charset="-127"/>
                </a:rPr>
                <a:t>점</a:t>
              </a:r>
              <a:r>
                <a:rPr lang="en-US" altLang="ko-KR" dirty="0">
                  <a:latin typeface="a고딕12" panose="02020600000000000000" pitchFamily="18" charset="-127"/>
                  <a:ea typeface="a고딕12" panose="02020600000000000000" pitchFamily="18" charset="-127"/>
                </a:rPr>
                <a:t>)</a:t>
              </a:r>
              <a:endParaRPr lang="ko-KR" altLang="en-US" dirty="0">
                <a:latin typeface="a고딕12" panose="02020600000000000000" pitchFamily="18" charset="-127"/>
                <a:ea typeface="a고딕12" panose="02020600000000000000" pitchFamily="18" charset="-127"/>
              </a:endParaRPr>
            </a:p>
          </p:txBody>
        </p:sp>
      </p:grpSp>
      <p:grpSp>
        <p:nvGrpSpPr>
          <p:cNvPr id="19" name="그룹 18">
            <a:extLst>
              <a:ext uri="{FF2B5EF4-FFF2-40B4-BE49-F238E27FC236}">
                <a16:creationId xmlns:a16="http://schemas.microsoft.com/office/drawing/2014/main" id="{233580E1-70D3-4EDF-A0CE-A04D1855F992}"/>
              </a:ext>
            </a:extLst>
          </p:cNvPr>
          <p:cNvGrpSpPr/>
          <p:nvPr/>
        </p:nvGrpSpPr>
        <p:grpSpPr>
          <a:xfrm>
            <a:off x="3725912" y="3531147"/>
            <a:ext cx="2695997" cy="3199902"/>
            <a:chOff x="3773384" y="3414883"/>
            <a:chExt cx="2695997" cy="3199902"/>
          </a:xfrm>
        </p:grpSpPr>
        <p:pic>
          <p:nvPicPr>
            <p:cNvPr id="8" name="그림 7" descr="광장이(가) 표시된 사진&#10;&#10;자동 생성된 설명">
              <a:extLst>
                <a:ext uri="{FF2B5EF4-FFF2-40B4-BE49-F238E27FC236}">
                  <a16:creationId xmlns:a16="http://schemas.microsoft.com/office/drawing/2014/main" id="{041AD0F2-E962-4E94-A102-7CC73F0EEF8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73384" y="3789670"/>
              <a:ext cx="2695997" cy="2825115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0023EEE-3593-4A4C-B397-35D9521D4297}"/>
                </a:ext>
              </a:extLst>
            </p:cNvPr>
            <p:cNvSpPr txBox="1"/>
            <p:nvPr/>
          </p:nvSpPr>
          <p:spPr>
            <a:xfrm>
              <a:off x="4468152" y="3414883"/>
              <a:ext cx="14006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dirty="0">
                  <a:latin typeface="a고딕12" panose="02020600000000000000" pitchFamily="18" charset="-127"/>
                  <a:ea typeface="a고딕12" panose="02020600000000000000" pitchFamily="18" charset="-127"/>
                </a:rPr>
                <a:t>예제</a:t>
              </a:r>
              <a:r>
                <a:rPr lang="en-US" altLang="ko-KR" dirty="0">
                  <a:latin typeface="a고딕12" panose="02020600000000000000" pitchFamily="18" charset="-127"/>
                  <a:ea typeface="a고딕12" panose="02020600000000000000" pitchFamily="18" charset="-127"/>
                </a:rPr>
                <a:t>5(50</a:t>
              </a:r>
              <a:r>
                <a:rPr lang="ko-KR" altLang="en-US" dirty="0">
                  <a:latin typeface="a고딕12" panose="02020600000000000000" pitchFamily="18" charset="-127"/>
                  <a:ea typeface="a고딕12" panose="02020600000000000000" pitchFamily="18" charset="-127"/>
                </a:rPr>
                <a:t>점</a:t>
              </a:r>
              <a:r>
                <a:rPr lang="en-US" altLang="ko-KR" dirty="0">
                  <a:latin typeface="a고딕12" panose="02020600000000000000" pitchFamily="18" charset="-127"/>
                  <a:ea typeface="a고딕12" panose="02020600000000000000" pitchFamily="18" charset="-127"/>
                </a:rPr>
                <a:t>)</a:t>
              </a:r>
              <a:endParaRPr lang="ko-KR" altLang="en-US" dirty="0">
                <a:latin typeface="a고딕12" panose="02020600000000000000" pitchFamily="18" charset="-127"/>
                <a:ea typeface="a고딕12" panose="02020600000000000000" pitchFamily="18" charset="-127"/>
              </a:endParaRPr>
            </a:p>
          </p:txBody>
        </p:sp>
      </p:grp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B93133AA-BC32-447F-8A41-98DBAA663F1E}"/>
              </a:ext>
            </a:extLst>
          </p:cNvPr>
          <p:cNvGrpSpPr/>
          <p:nvPr/>
        </p:nvGrpSpPr>
        <p:grpSpPr>
          <a:xfrm>
            <a:off x="6834386" y="1425013"/>
            <a:ext cx="3829840" cy="4397789"/>
            <a:chOff x="7118090" y="1035197"/>
            <a:chExt cx="3829840" cy="4397789"/>
          </a:xfrm>
        </p:grpSpPr>
        <p:pic>
          <p:nvPicPr>
            <p:cNvPr id="9" name="그림 8">
              <a:extLst>
                <a:ext uri="{FF2B5EF4-FFF2-40B4-BE49-F238E27FC236}">
                  <a16:creationId xmlns:a16="http://schemas.microsoft.com/office/drawing/2014/main" id="{4624D8B7-B4D4-4E75-B62E-08B82620911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18090" y="1425013"/>
              <a:ext cx="3829840" cy="4007973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2BEB06B-2F70-4B13-928A-C69BE9EA300F}"/>
                </a:ext>
              </a:extLst>
            </p:cNvPr>
            <p:cNvSpPr txBox="1"/>
            <p:nvPr/>
          </p:nvSpPr>
          <p:spPr>
            <a:xfrm>
              <a:off x="8262821" y="1035197"/>
              <a:ext cx="14006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dirty="0">
                  <a:latin typeface="a고딕12" panose="02020600000000000000" pitchFamily="18" charset="-127"/>
                  <a:ea typeface="a고딕12" panose="02020600000000000000" pitchFamily="18" charset="-127"/>
                </a:rPr>
                <a:t>예제</a:t>
              </a:r>
              <a:r>
                <a:rPr lang="en-US" altLang="ko-KR" dirty="0">
                  <a:latin typeface="a고딕12" panose="02020600000000000000" pitchFamily="18" charset="-127"/>
                  <a:ea typeface="a고딕12" panose="02020600000000000000" pitchFamily="18" charset="-127"/>
                </a:rPr>
                <a:t>6(70</a:t>
              </a:r>
              <a:r>
                <a:rPr lang="ko-KR" altLang="en-US" dirty="0">
                  <a:latin typeface="a고딕12" panose="02020600000000000000" pitchFamily="18" charset="-127"/>
                  <a:ea typeface="a고딕12" panose="02020600000000000000" pitchFamily="18" charset="-127"/>
                </a:rPr>
                <a:t>점</a:t>
              </a:r>
              <a:r>
                <a:rPr lang="en-US" altLang="ko-KR" dirty="0">
                  <a:latin typeface="a고딕12" panose="02020600000000000000" pitchFamily="18" charset="-127"/>
                  <a:ea typeface="a고딕12" panose="02020600000000000000" pitchFamily="18" charset="-127"/>
                </a:rPr>
                <a:t>)</a:t>
              </a:r>
              <a:endParaRPr lang="ko-KR" altLang="en-US" dirty="0">
                <a:latin typeface="a고딕12" panose="02020600000000000000" pitchFamily="18" charset="-127"/>
                <a:ea typeface="a고딕12" panose="02020600000000000000" pitchFamily="18" charset="-127"/>
              </a:endParaRP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431A4E07-09ED-4F27-B253-A6547D63FA9C}"/>
              </a:ext>
            </a:extLst>
          </p:cNvPr>
          <p:cNvSpPr txBox="1"/>
          <p:nvPr/>
        </p:nvSpPr>
        <p:spPr>
          <a:xfrm>
            <a:off x="5168768" y="567890"/>
            <a:ext cx="693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hlinkClick r:id="rId8"/>
              </a:rPr>
              <a:t>Link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84856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ABDBCA0-730D-4BE7-BAB9-2EEC7F28DBBB}"/>
              </a:ext>
            </a:extLst>
          </p:cNvPr>
          <p:cNvSpPr txBox="1"/>
          <p:nvPr/>
        </p:nvSpPr>
        <p:spPr>
          <a:xfrm>
            <a:off x="259881" y="336884"/>
            <a:ext cx="103182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dirty="0">
                <a:latin typeface="a고딕15" panose="02020600000000000000" pitchFamily="18" charset="-127"/>
                <a:ea typeface="a고딕15" panose="02020600000000000000" pitchFamily="18" charset="-127"/>
              </a:rPr>
              <a:t>4. Further Plans</a:t>
            </a:r>
            <a:endParaRPr lang="ko-KR" altLang="en-US" sz="4000" dirty="0">
              <a:latin typeface="a고딕15" panose="02020600000000000000" pitchFamily="18" charset="-127"/>
              <a:ea typeface="a고딕15" panose="02020600000000000000" pitchFamily="18" charset="-127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4E3570A-C27C-4ABF-A22C-A396EAD22A42}"/>
              </a:ext>
            </a:extLst>
          </p:cNvPr>
          <p:cNvSpPr txBox="1"/>
          <p:nvPr/>
        </p:nvSpPr>
        <p:spPr>
          <a:xfrm>
            <a:off x="484471" y="1409672"/>
            <a:ext cx="112230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800" dirty="0">
                <a:latin typeface="a고딕12" panose="02020600000000000000" pitchFamily="18" charset="-127"/>
                <a:ea typeface="a고딕12" panose="02020600000000000000" pitchFamily="18" charset="-127"/>
              </a:rPr>
              <a:t>Adjust the difficulty appropriately</a:t>
            </a:r>
          </a:p>
        </p:txBody>
      </p:sp>
    </p:spTree>
    <p:extLst>
      <p:ext uri="{BB962C8B-B14F-4D97-AF65-F5344CB8AC3E}">
        <p14:creationId xmlns:p14="http://schemas.microsoft.com/office/powerpoint/2010/main" val="418105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8DD3780-6D79-4A3E-9141-C0233CF573DB}"/>
              </a:ext>
            </a:extLst>
          </p:cNvPr>
          <p:cNvSpPr txBox="1"/>
          <p:nvPr/>
        </p:nvSpPr>
        <p:spPr>
          <a:xfrm>
            <a:off x="394636" y="-327258"/>
            <a:ext cx="9740767" cy="57569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</a:pPr>
            <a:r>
              <a:rPr lang="en-US" altLang="ko-KR" sz="4000" dirty="0">
                <a:latin typeface="a고딕15" panose="02020600000000000000" pitchFamily="18" charset="-127"/>
                <a:ea typeface="a고딕15" panose="02020600000000000000" pitchFamily="18" charset="-127"/>
              </a:rPr>
              <a:t>Contents</a:t>
            </a:r>
          </a:p>
          <a:p>
            <a:pPr marL="285750" indent="-28575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en-US" altLang="ko-KR" sz="2800" dirty="0">
                <a:latin typeface="a고딕15" panose="02020600000000000000" pitchFamily="18" charset="-127"/>
                <a:ea typeface="a고딕15" panose="02020600000000000000" pitchFamily="18" charset="-127"/>
              </a:rPr>
              <a:t>Conception and purpose of POW</a:t>
            </a:r>
          </a:p>
          <a:p>
            <a:pPr marL="285750" indent="-28575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en-US" altLang="ko-KR" sz="2800" dirty="0">
                <a:latin typeface="a고딕15" panose="02020600000000000000" pitchFamily="18" charset="-127"/>
                <a:ea typeface="a고딕15" panose="02020600000000000000" pitchFamily="18" charset="-127"/>
              </a:rPr>
              <a:t>1</a:t>
            </a:r>
            <a:r>
              <a:rPr lang="en-US" altLang="ko-KR" sz="2800" baseline="30000" dirty="0">
                <a:latin typeface="a고딕15" panose="02020600000000000000" pitchFamily="18" charset="-127"/>
                <a:ea typeface="a고딕15" panose="02020600000000000000" pitchFamily="18" charset="-127"/>
              </a:rPr>
              <a:t>st</a:t>
            </a:r>
            <a:r>
              <a:rPr lang="en-US" altLang="ko-KR" sz="2800" dirty="0">
                <a:latin typeface="a고딕15" panose="02020600000000000000" pitchFamily="18" charset="-127"/>
                <a:ea typeface="a고딕15" panose="02020600000000000000" pitchFamily="18" charset="-127"/>
              </a:rPr>
              <a:t> POW : </a:t>
            </a:r>
            <a:r>
              <a:rPr lang="ko-KR" altLang="ko-KR" sz="2800" b="0" i="0" dirty="0" err="1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Get</a:t>
            </a:r>
            <a:r>
              <a:rPr lang="ko-KR" altLang="ko-KR" sz="2800" b="0" i="0" dirty="0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 </a:t>
            </a:r>
            <a:r>
              <a:rPr lang="ko-KR" altLang="ko-KR" sz="2800" b="0" i="0" dirty="0" err="1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as</a:t>
            </a:r>
            <a:r>
              <a:rPr lang="ko-KR" altLang="ko-KR" sz="2800" b="0" i="0" dirty="0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 </a:t>
            </a:r>
            <a:r>
              <a:rPr lang="ko-KR" altLang="ko-KR" sz="2800" b="0" i="0" dirty="0" err="1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many</a:t>
            </a:r>
            <a:r>
              <a:rPr lang="ko-KR" altLang="ko-KR" sz="2800" b="0" i="0" dirty="0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 </a:t>
            </a:r>
            <a:r>
              <a:rPr lang="ko-KR" altLang="ko-KR" sz="2800" b="0" i="0" dirty="0" err="1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tissues</a:t>
            </a:r>
            <a:r>
              <a:rPr lang="ko-KR" altLang="ko-KR" sz="2800" b="0" i="0" dirty="0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 </a:t>
            </a:r>
            <a:r>
              <a:rPr lang="ko-KR" altLang="ko-KR" sz="2800" b="0" i="0" dirty="0" err="1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as</a:t>
            </a:r>
            <a:r>
              <a:rPr lang="ko-KR" altLang="ko-KR" sz="2800" b="0" i="0" dirty="0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 </a:t>
            </a:r>
            <a:r>
              <a:rPr lang="ko-KR" altLang="ko-KR" sz="2800" b="0" i="0" dirty="0" err="1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you</a:t>
            </a:r>
            <a:r>
              <a:rPr lang="ko-KR" altLang="ko-KR" sz="2800" b="0" i="0" dirty="0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 </a:t>
            </a:r>
            <a:r>
              <a:rPr lang="ko-KR" altLang="ko-KR" sz="2800" b="0" i="0" dirty="0" err="1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can</a:t>
            </a:r>
            <a:endParaRPr lang="en-US" altLang="ko-KR" sz="2800" dirty="0">
              <a:latin typeface="a고딕15" panose="02020600000000000000" pitchFamily="18" charset="-127"/>
              <a:ea typeface="a고딕15" panose="02020600000000000000" pitchFamily="18" charset="-127"/>
            </a:endParaRPr>
          </a:p>
          <a:p>
            <a:pPr marL="285750" indent="-28575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en-US" altLang="ko-KR" sz="2800" dirty="0">
                <a:latin typeface="a고딕15" panose="02020600000000000000" pitchFamily="18" charset="-127"/>
                <a:ea typeface="a고딕15" panose="02020600000000000000" pitchFamily="18" charset="-127"/>
              </a:rPr>
              <a:t>2</a:t>
            </a:r>
            <a:r>
              <a:rPr lang="en-US" altLang="ko-KR" sz="2800" baseline="30000" dirty="0">
                <a:latin typeface="a고딕15" panose="02020600000000000000" pitchFamily="18" charset="-127"/>
                <a:ea typeface="a고딕15" panose="02020600000000000000" pitchFamily="18" charset="-127"/>
              </a:rPr>
              <a:t>nd</a:t>
            </a:r>
            <a:r>
              <a:rPr lang="en-US" altLang="ko-KR" sz="2800" dirty="0">
                <a:latin typeface="a고딕15" panose="02020600000000000000" pitchFamily="18" charset="-127"/>
                <a:ea typeface="a고딕15" panose="02020600000000000000" pitchFamily="18" charset="-127"/>
              </a:rPr>
              <a:t> POW : Flood-it</a:t>
            </a:r>
          </a:p>
          <a:p>
            <a:pPr marL="285750" indent="-28575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en-US" altLang="ko-KR" sz="2800" dirty="0">
                <a:latin typeface="a고딕15" panose="02020600000000000000" pitchFamily="18" charset="-127"/>
                <a:ea typeface="a고딕15" panose="02020600000000000000" pitchFamily="18" charset="-127"/>
              </a:rPr>
              <a:t>Further Plans</a:t>
            </a:r>
          </a:p>
        </p:txBody>
      </p:sp>
    </p:spTree>
    <p:extLst>
      <p:ext uri="{BB962C8B-B14F-4D97-AF65-F5344CB8AC3E}">
        <p14:creationId xmlns:p14="http://schemas.microsoft.com/office/powerpoint/2010/main" val="266952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ABDBCA0-730D-4BE7-BAB9-2EEC7F28DBBB}"/>
              </a:ext>
            </a:extLst>
          </p:cNvPr>
          <p:cNvSpPr txBox="1"/>
          <p:nvPr/>
        </p:nvSpPr>
        <p:spPr>
          <a:xfrm>
            <a:off x="259881" y="336884"/>
            <a:ext cx="103182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dirty="0">
                <a:latin typeface="a고딕15" panose="02020600000000000000" pitchFamily="18" charset="-127"/>
                <a:ea typeface="a고딕15" panose="02020600000000000000" pitchFamily="18" charset="-127"/>
              </a:rPr>
              <a:t>1. Conception and purpose of POW</a:t>
            </a:r>
            <a:endParaRPr lang="ko-KR" altLang="en-US" sz="4000" dirty="0">
              <a:latin typeface="a고딕15" panose="02020600000000000000" pitchFamily="18" charset="-127"/>
              <a:ea typeface="a고딕15" panose="02020600000000000000" pitchFamily="18" charset="-12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F0D51C-CC05-46CB-8F9F-5757ECA6F1E8}"/>
              </a:ext>
            </a:extLst>
          </p:cNvPr>
          <p:cNvSpPr txBox="1"/>
          <p:nvPr/>
        </p:nvSpPr>
        <p:spPr>
          <a:xfrm>
            <a:off x="548638" y="1185755"/>
            <a:ext cx="10818795" cy="2197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ko-KR" sz="2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고딕12" panose="02020600000000000000" pitchFamily="18" charset="-127"/>
                <a:ea typeface="a고딕12" panose="02020600000000000000" pitchFamily="18" charset="-127"/>
              </a:rPr>
              <a:t>Raise interest in algorithms by introducing interesting problems </a:t>
            </a:r>
          </a:p>
          <a:p>
            <a:pPr marL="285750" marR="0" lvl="0" indent="-2857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ko-KR" sz="2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고딕12" panose="02020600000000000000" pitchFamily="18" charset="-127"/>
                <a:ea typeface="a고딕12" panose="02020600000000000000" pitchFamily="18" charset="-127"/>
              </a:rPr>
              <a:t>Problems that people who are not familiar to CS can also try</a:t>
            </a:r>
          </a:p>
          <a:p>
            <a:pPr marL="285750" marR="0" lvl="0" indent="-2857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ko-KR" sz="2400" dirty="0">
                <a:solidFill>
                  <a:srgbClr val="202124"/>
                </a:solidFill>
                <a:latin typeface="a고딕12" panose="02020600000000000000" pitchFamily="18" charset="-127"/>
                <a:ea typeface="a고딕12" panose="02020600000000000000" pitchFamily="18" charset="-127"/>
              </a:rPr>
              <a:t>Introduce the solution algorithm at the next POW</a:t>
            </a:r>
            <a:endParaRPr kumimoji="0" lang="en-US" altLang="ko-KR" sz="24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a고딕12" panose="02020600000000000000" pitchFamily="18" charset="-127"/>
              <a:ea typeface="a고딕12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51262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ABDBCA0-730D-4BE7-BAB9-2EEC7F28DBBB}"/>
              </a:ext>
            </a:extLst>
          </p:cNvPr>
          <p:cNvSpPr txBox="1"/>
          <p:nvPr/>
        </p:nvSpPr>
        <p:spPr>
          <a:xfrm>
            <a:off x="259881" y="336884"/>
            <a:ext cx="103182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dirty="0">
                <a:latin typeface="a고딕15" panose="02020600000000000000" pitchFamily="18" charset="-127"/>
                <a:ea typeface="a고딕15" panose="02020600000000000000" pitchFamily="18" charset="-127"/>
              </a:rPr>
              <a:t>2. 1</a:t>
            </a:r>
            <a:r>
              <a:rPr lang="en-US" altLang="ko-KR" sz="4000" baseline="30000" dirty="0">
                <a:latin typeface="a고딕15" panose="02020600000000000000" pitchFamily="18" charset="-127"/>
                <a:ea typeface="a고딕15" panose="02020600000000000000" pitchFamily="18" charset="-127"/>
              </a:rPr>
              <a:t>st</a:t>
            </a:r>
            <a:r>
              <a:rPr lang="en-US" altLang="ko-KR" sz="4000" dirty="0">
                <a:latin typeface="a고딕15" panose="02020600000000000000" pitchFamily="18" charset="-127"/>
                <a:ea typeface="a고딕15" panose="02020600000000000000" pitchFamily="18" charset="-127"/>
              </a:rPr>
              <a:t> POW : </a:t>
            </a:r>
            <a:r>
              <a:rPr lang="ko-KR" altLang="ko-KR" sz="4000" b="0" i="0" dirty="0" err="1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Get</a:t>
            </a:r>
            <a:r>
              <a:rPr lang="ko-KR" altLang="ko-KR" sz="4000" b="0" i="0" dirty="0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 </a:t>
            </a:r>
            <a:r>
              <a:rPr lang="ko-KR" altLang="ko-KR" sz="4000" b="0" i="0" dirty="0" err="1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as</a:t>
            </a:r>
            <a:r>
              <a:rPr lang="ko-KR" altLang="ko-KR" sz="4000" b="0" i="0" dirty="0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 </a:t>
            </a:r>
            <a:r>
              <a:rPr lang="ko-KR" altLang="ko-KR" sz="4000" b="0" i="0" dirty="0" err="1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many</a:t>
            </a:r>
            <a:r>
              <a:rPr lang="ko-KR" altLang="ko-KR" sz="4000" b="0" i="0" dirty="0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 </a:t>
            </a:r>
            <a:r>
              <a:rPr lang="ko-KR" altLang="ko-KR" sz="4000" b="0" i="0" dirty="0" err="1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tissues</a:t>
            </a:r>
            <a:r>
              <a:rPr lang="ko-KR" altLang="ko-KR" sz="4000" b="0" i="0" dirty="0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 </a:t>
            </a:r>
            <a:r>
              <a:rPr lang="ko-KR" altLang="ko-KR" sz="4000" b="0" i="0" dirty="0" err="1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as</a:t>
            </a:r>
            <a:r>
              <a:rPr lang="ko-KR" altLang="ko-KR" sz="4000" b="0" i="0" dirty="0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 </a:t>
            </a:r>
            <a:r>
              <a:rPr lang="ko-KR" altLang="ko-KR" sz="4000" b="0" i="0" dirty="0" err="1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you</a:t>
            </a:r>
            <a:r>
              <a:rPr lang="ko-KR" altLang="ko-KR" sz="4000" b="0" i="0" dirty="0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 </a:t>
            </a:r>
            <a:r>
              <a:rPr lang="ko-KR" altLang="ko-KR" sz="4000" b="0" i="0" dirty="0" err="1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can</a:t>
            </a:r>
            <a:endParaRPr lang="ko-KR" altLang="en-US" sz="4000" dirty="0">
              <a:latin typeface="a고딕15" panose="02020600000000000000" pitchFamily="18" charset="-127"/>
              <a:ea typeface="a고딕15" panose="02020600000000000000" pitchFamily="18" charset="-127"/>
            </a:endParaRPr>
          </a:p>
        </p:txBody>
      </p:sp>
      <p:graphicFrame>
        <p:nvGraphicFramePr>
          <p:cNvPr id="3" name="개체 2">
            <a:extLst>
              <a:ext uri="{FF2B5EF4-FFF2-40B4-BE49-F238E27FC236}">
                <a16:creationId xmlns:a16="http://schemas.microsoft.com/office/drawing/2014/main" id="{CCA3EDEA-056C-4508-A9CE-B74908F0E75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5042515"/>
              </p:ext>
            </p:extLst>
          </p:nvPr>
        </p:nvGraphicFramePr>
        <p:xfrm>
          <a:off x="393031" y="1475071"/>
          <a:ext cx="6728060" cy="50460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2" imgW="5409855" imgH="4057650" progId="AcroExch.Document.DC">
                  <p:embed/>
                </p:oleObj>
              </mc:Choice>
              <mc:Fallback>
                <p:oleObj name="Acrobat Document" r:id="rId2" imgW="5409855" imgH="405765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93031" y="1475071"/>
                        <a:ext cx="6728060" cy="50460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F77180A3-275E-40ED-AE0D-8A1FE258B49E}"/>
              </a:ext>
            </a:extLst>
          </p:cNvPr>
          <p:cNvSpPr txBox="1"/>
          <p:nvPr/>
        </p:nvSpPr>
        <p:spPr>
          <a:xfrm>
            <a:off x="7217344" y="1475071"/>
            <a:ext cx="4650606" cy="20156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latin typeface="a고딕12" panose="02020600000000000000" pitchFamily="18" charset="-127"/>
                <a:ea typeface="a고딕12" panose="02020600000000000000" pitchFamily="18" charset="-127"/>
              </a:rPr>
              <a:t>Attached to the toilet door of dormitory</a:t>
            </a:r>
          </a:p>
          <a:p>
            <a:endParaRPr lang="en-US" altLang="ko-KR" sz="2400" dirty="0">
              <a:latin typeface="a고딕12" panose="02020600000000000000" pitchFamily="18" charset="-127"/>
              <a:ea typeface="a고딕12" panose="02020600000000000000" pitchFamily="18" charset="-127"/>
            </a:endParaRPr>
          </a:p>
          <a:p>
            <a:r>
              <a:rPr lang="en-US" altLang="ko-KR" sz="1600" dirty="0">
                <a:latin typeface="a고딕12" panose="02020600000000000000" pitchFamily="18" charset="-127"/>
                <a:ea typeface="a고딕12" panose="02020600000000000000" pitchFamily="18" charset="-127"/>
              </a:rPr>
              <a:t>※Special Thanks to</a:t>
            </a:r>
          </a:p>
          <a:p>
            <a:r>
              <a:rPr lang="ko-KR" altLang="en-US" sz="1600" dirty="0" err="1">
                <a:latin typeface="a고딕12" panose="02020600000000000000" pitchFamily="18" charset="-127"/>
                <a:ea typeface="a고딕12" panose="02020600000000000000" pitchFamily="18" charset="-127"/>
              </a:rPr>
              <a:t>권순호</a:t>
            </a:r>
            <a:r>
              <a:rPr lang="en-US" altLang="ko-KR" sz="1600" dirty="0">
                <a:latin typeface="a고딕12" panose="02020600000000000000" pitchFamily="18" charset="-127"/>
                <a:ea typeface="a고딕12" panose="02020600000000000000" pitchFamily="18" charset="-127"/>
              </a:rPr>
              <a:t>, </a:t>
            </a:r>
            <a:r>
              <a:rPr lang="ko-KR" altLang="en-US" sz="1600" dirty="0">
                <a:latin typeface="a고딕12" panose="02020600000000000000" pitchFamily="18" charset="-127"/>
                <a:ea typeface="a고딕12" panose="02020600000000000000" pitchFamily="18" charset="-127"/>
              </a:rPr>
              <a:t>김준희</a:t>
            </a:r>
            <a:r>
              <a:rPr lang="en-US" altLang="ko-KR" sz="1600" dirty="0">
                <a:latin typeface="a고딕12" panose="02020600000000000000" pitchFamily="18" charset="-127"/>
                <a:ea typeface="a고딕12" panose="02020600000000000000" pitchFamily="18" charset="-127"/>
              </a:rPr>
              <a:t>, </a:t>
            </a:r>
            <a:r>
              <a:rPr lang="ko-KR" altLang="en-US" sz="1600" dirty="0" err="1">
                <a:latin typeface="a고딕12" panose="02020600000000000000" pitchFamily="18" charset="-127"/>
                <a:ea typeface="a고딕12" panose="02020600000000000000" pitchFamily="18" charset="-127"/>
              </a:rPr>
              <a:t>예상우</a:t>
            </a:r>
            <a:r>
              <a:rPr lang="en-US" altLang="ko-KR" sz="1600" dirty="0">
                <a:latin typeface="a고딕12" panose="02020600000000000000" pitchFamily="18" charset="-127"/>
                <a:ea typeface="a고딕12" panose="02020600000000000000" pitchFamily="18" charset="-127"/>
              </a:rPr>
              <a:t>, </a:t>
            </a:r>
            <a:r>
              <a:rPr lang="ko-KR" altLang="en-US" sz="1600" dirty="0" err="1">
                <a:latin typeface="a고딕12" panose="02020600000000000000" pitchFamily="18" charset="-127"/>
                <a:ea typeface="a고딕12" panose="02020600000000000000" pitchFamily="18" charset="-127"/>
              </a:rPr>
              <a:t>황제욱</a:t>
            </a:r>
            <a:r>
              <a:rPr lang="en-US" altLang="ko-KR" sz="1600" dirty="0">
                <a:latin typeface="a고딕12" panose="02020600000000000000" pitchFamily="18" charset="-127"/>
                <a:ea typeface="a고딕12" panose="02020600000000000000" pitchFamily="18" charset="-127"/>
              </a:rPr>
              <a:t>, </a:t>
            </a:r>
            <a:r>
              <a:rPr lang="ko-KR" altLang="en-US" sz="1600" dirty="0" err="1">
                <a:latin typeface="a고딕12" panose="02020600000000000000" pitchFamily="18" charset="-127"/>
                <a:ea typeface="a고딕12" panose="02020600000000000000" pitchFamily="18" charset="-127"/>
              </a:rPr>
              <a:t>문지환</a:t>
            </a:r>
            <a:r>
              <a:rPr lang="en-US" altLang="ko-KR" sz="1600" dirty="0">
                <a:latin typeface="a고딕12" panose="02020600000000000000" pitchFamily="18" charset="-127"/>
                <a:ea typeface="a고딕12" panose="02020600000000000000" pitchFamily="18" charset="-127"/>
              </a:rPr>
              <a:t>, </a:t>
            </a:r>
            <a:r>
              <a:rPr lang="ko-KR" altLang="en-US" sz="1600" dirty="0">
                <a:latin typeface="a고딕12" panose="02020600000000000000" pitchFamily="18" charset="-127"/>
                <a:ea typeface="a고딕12" panose="02020600000000000000" pitchFamily="18" charset="-127"/>
              </a:rPr>
              <a:t>김병권</a:t>
            </a:r>
            <a:r>
              <a:rPr lang="en-US" altLang="ko-KR" sz="1600" dirty="0">
                <a:latin typeface="a고딕12" panose="02020600000000000000" pitchFamily="18" charset="-127"/>
                <a:ea typeface="a고딕12" panose="02020600000000000000" pitchFamily="18" charset="-127"/>
              </a:rPr>
              <a:t>, </a:t>
            </a:r>
            <a:r>
              <a:rPr lang="ko-KR" altLang="en-US" sz="1600" dirty="0">
                <a:latin typeface="a고딕12" panose="02020600000000000000" pitchFamily="18" charset="-127"/>
                <a:ea typeface="a고딕12" panose="02020600000000000000" pitchFamily="18" charset="-127"/>
              </a:rPr>
              <a:t>송기원</a:t>
            </a:r>
            <a:r>
              <a:rPr lang="en-US" altLang="ko-KR" sz="1600" dirty="0">
                <a:latin typeface="a고딕12" panose="02020600000000000000" pitchFamily="18" charset="-127"/>
                <a:ea typeface="a고딕12" panose="02020600000000000000" pitchFamily="18" charset="-127"/>
              </a:rPr>
              <a:t>, </a:t>
            </a:r>
            <a:r>
              <a:rPr lang="ko-KR" altLang="en-US" sz="1600" dirty="0" err="1">
                <a:latin typeface="a고딕12" panose="02020600000000000000" pitchFamily="18" charset="-127"/>
                <a:ea typeface="a고딕12" panose="02020600000000000000" pitchFamily="18" charset="-127"/>
              </a:rPr>
              <a:t>김예린</a:t>
            </a:r>
            <a:endParaRPr lang="ko-KR" altLang="en-US" sz="1600" dirty="0">
              <a:latin typeface="a고딕12" panose="02020600000000000000" pitchFamily="18" charset="-127"/>
              <a:ea typeface="a고딕12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97999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ABDBCA0-730D-4BE7-BAB9-2EEC7F28DBBB}"/>
              </a:ext>
            </a:extLst>
          </p:cNvPr>
          <p:cNvSpPr txBox="1"/>
          <p:nvPr/>
        </p:nvSpPr>
        <p:spPr>
          <a:xfrm>
            <a:off x="259881" y="336884"/>
            <a:ext cx="103182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dirty="0">
                <a:latin typeface="a고딕15" panose="02020600000000000000" pitchFamily="18" charset="-127"/>
                <a:ea typeface="a고딕15" panose="02020600000000000000" pitchFamily="18" charset="-127"/>
              </a:rPr>
              <a:t>2. 1</a:t>
            </a:r>
            <a:r>
              <a:rPr lang="en-US" altLang="ko-KR" sz="4000" baseline="30000" dirty="0">
                <a:latin typeface="a고딕15" panose="02020600000000000000" pitchFamily="18" charset="-127"/>
                <a:ea typeface="a고딕15" panose="02020600000000000000" pitchFamily="18" charset="-127"/>
              </a:rPr>
              <a:t>st</a:t>
            </a:r>
            <a:r>
              <a:rPr lang="en-US" altLang="ko-KR" sz="4000" dirty="0">
                <a:latin typeface="a고딕15" panose="02020600000000000000" pitchFamily="18" charset="-127"/>
                <a:ea typeface="a고딕15" panose="02020600000000000000" pitchFamily="18" charset="-127"/>
              </a:rPr>
              <a:t> POW : </a:t>
            </a:r>
            <a:r>
              <a:rPr lang="ko-KR" altLang="ko-KR" sz="4000" b="0" i="0" dirty="0" err="1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Get</a:t>
            </a:r>
            <a:r>
              <a:rPr lang="ko-KR" altLang="ko-KR" sz="4000" b="0" i="0" dirty="0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 </a:t>
            </a:r>
            <a:r>
              <a:rPr lang="ko-KR" altLang="ko-KR" sz="4000" b="0" i="0" dirty="0" err="1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as</a:t>
            </a:r>
            <a:r>
              <a:rPr lang="ko-KR" altLang="ko-KR" sz="4000" b="0" i="0" dirty="0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 </a:t>
            </a:r>
            <a:r>
              <a:rPr lang="ko-KR" altLang="ko-KR" sz="4000" b="0" i="0" dirty="0" err="1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many</a:t>
            </a:r>
            <a:r>
              <a:rPr lang="ko-KR" altLang="ko-KR" sz="4000" b="0" i="0" dirty="0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 </a:t>
            </a:r>
            <a:r>
              <a:rPr lang="ko-KR" altLang="ko-KR" sz="4000" b="0" i="0" dirty="0" err="1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tissues</a:t>
            </a:r>
            <a:r>
              <a:rPr lang="ko-KR" altLang="ko-KR" sz="4000" b="0" i="0" dirty="0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 </a:t>
            </a:r>
            <a:r>
              <a:rPr lang="ko-KR" altLang="ko-KR" sz="4000" b="0" i="0" dirty="0" err="1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as</a:t>
            </a:r>
            <a:r>
              <a:rPr lang="ko-KR" altLang="ko-KR" sz="4000" b="0" i="0" dirty="0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 </a:t>
            </a:r>
            <a:r>
              <a:rPr lang="ko-KR" altLang="ko-KR" sz="4000" b="0" i="0" dirty="0" err="1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you</a:t>
            </a:r>
            <a:r>
              <a:rPr lang="ko-KR" altLang="ko-KR" sz="4000" b="0" i="0" dirty="0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 </a:t>
            </a:r>
            <a:r>
              <a:rPr lang="ko-KR" altLang="ko-KR" sz="4000" b="0" i="0" dirty="0" err="1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can</a:t>
            </a:r>
            <a:endParaRPr lang="ko-KR" altLang="en-US" sz="4000" dirty="0">
              <a:latin typeface="a고딕15" panose="02020600000000000000" pitchFamily="18" charset="-127"/>
              <a:ea typeface="a고딕15" panose="02020600000000000000" pitchFamily="18" charset="-12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A86482-A81E-4FAB-9BE4-264FF366FF0F}"/>
              </a:ext>
            </a:extLst>
          </p:cNvPr>
          <p:cNvSpPr txBox="1"/>
          <p:nvPr/>
        </p:nvSpPr>
        <p:spPr>
          <a:xfrm>
            <a:off x="5894744" y="1202648"/>
            <a:ext cx="52115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a고딕12" panose="02020600000000000000" pitchFamily="18" charset="-127"/>
                <a:ea typeface="a고딕12" panose="02020600000000000000" pitchFamily="18" charset="-127"/>
              </a:rPr>
              <a:t>&lt;</a:t>
            </a:r>
            <a:r>
              <a:rPr lang="ko-KR" altLang="en-US" dirty="0">
                <a:latin typeface="a고딕12" panose="02020600000000000000" pitchFamily="18" charset="-127"/>
                <a:ea typeface="a고딕12" panose="02020600000000000000" pitchFamily="18" charset="-127"/>
              </a:rPr>
              <a:t>예시</a:t>
            </a:r>
            <a:r>
              <a:rPr lang="en-US" altLang="ko-KR" dirty="0">
                <a:latin typeface="a고딕12" panose="02020600000000000000" pitchFamily="18" charset="-127"/>
                <a:ea typeface="a고딕12" panose="02020600000000000000" pitchFamily="18" charset="-127"/>
              </a:rPr>
              <a:t>&gt;</a:t>
            </a:r>
          </a:p>
          <a:p>
            <a:r>
              <a:rPr lang="ko-KR" altLang="en-US" dirty="0">
                <a:latin typeface="a고딕12" panose="02020600000000000000" pitchFamily="18" charset="-127"/>
                <a:ea typeface="a고딕12" panose="02020600000000000000" pitchFamily="18" charset="-127"/>
              </a:rPr>
              <a:t>휴지의 최대 개수 </a:t>
            </a:r>
            <a:r>
              <a:rPr lang="en-US" altLang="ko-KR" dirty="0">
                <a:latin typeface="a고딕12" panose="02020600000000000000" pitchFamily="18" charset="-127"/>
                <a:ea typeface="a고딕12" panose="02020600000000000000" pitchFamily="18" charset="-127"/>
              </a:rPr>
              <a:t>: 3+5+(-4)+2+3=9</a:t>
            </a:r>
            <a:r>
              <a:rPr lang="ko-KR" altLang="en-US" dirty="0">
                <a:latin typeface="a고딕12" panose="02020600000000000000" pitchFamily="18" charset="-127"/>
                <a:ea typeface="a고딕12" panose="02020600000000000000" pitchFamily="18" charset="-127"/>
              </a:rPr>
              <a:t>개</a:t>
            </a:r>
            <a:endParaRPr lang="en-US" altLang="ko-KR" dirty="0">
              <a:latin typeface="a고딕12" panose="02020600000000000000" pitchFamily="18" charset="-127"/>
              <a:ea typeface="a고딕12" panose="02020600000000000000" pitchFamily="18" charset="-127"/>
            </a:endParaRPr>
          </a:p>
          <a:p>
            <a:r>
              <a:rPr lang="ko-KR" altLang="en-US" dirty="0">
                <a:latin typeface="a고딕12" panose="02020600000000000000" pitchFamily="18" charset="-127"/>
                <a:ea typeface="a고딕12" panose="02020600000000000000" pitchFamily="18" charset="-127"/>
              </a:rPr>
              <a:t>최대로 얻기 위한 경로 </a:t>
            </a:r>
            <a:r>
              <a:rPr lang="en-US" altLang="ko-KR" dirty="0">
                <a:latin typeface="a고딕12" panose="02020600000000000000" pitchFamily="18" charset="-127"/>
                <a:ea typeface="a고딕12" panose="02020600000000000000" pitchFamily="18" charset="-127"/>
              </a:rPr>
              <a:t>: DDDRRR</a:t>
            </a:r>
          </a:p>
          <a:p>
            <a:r>
              <a:rPr lang="en-US" altLang="ko-KR" dirty="0">
                <a:latin typeface="a고딕12" panose="02020600000000000000" pitchFamily="18" charset="-127"/>
                <a:ea typeface="a고딕12" panose="02020600000000000000" pitchFamily="18" charset="-127"/>
              </a:rPr>
              <a:t>(R : </a:t>
            </a:r>
            <a:r>
              <a:rPr lang="ko-KR" altLang="en-US" dirty="0">
                <a:latin typeface="a고딕12" panose="02020600000000000000" pitchFamily="18" charset="-127"/>
                <a:ea typeface="a고딕12" panose="02020600000000000000" pitchFamily="18" charset="-127"/>
              </a:rPr>
              <a:t>오른쪽으로 한 칸</a:t>
            </a:r>
            <a:r>
              <a:rPr lang="en-US" altLang="ko-KR" dirty="0">
                <a:latin typeface="a고딕12" panose="02020600000000000000" pitchFamily="18" charset="-127"/>
                <a:ea typeface="a고딕12" panose="02020600000000000000" pitchFamily="18" charset="-127"/>
              </a:rPr>
              <a:t>, D : </a:t>
            </a:r>
            <a:r>
              <a:rPr lang="ko-KR" altLang="en-US" dirty="0">
                <a:latin typeface="a고딕12" panose="02020600000000000000" pitchFamily="18" charset="-127"/>
                <a:ea typeface="a고딕12" panose="02020600000000000000" pitchFamily="18" charset="-127"/>
              </a:rPr>
              <a:t>아래로 한 칸</a:t>
            </a:r>
            <a:r>
              <a:rPr lang="en-US" altLang="ko-KR" dirty="0">
                <a:latin typeface="a고딕12" panose="02020600000000000000" pitchFamily="18" charset="-127"/>
                <a:ea typeface="a고딕12" panose="02020600000000000000" pitchFamily="18" charset="-127"/>
              </a:rPr>
              <a:t>)</a:t>
            </a:r>
            <a:endParaRPr lang="ko-KR" altLang="en-US" dirty="0">
              <a:latin typeface="a고딕12" panose="02020600000000000000" pitchFamily="18" charset="-127"/>
              <a:ea typeface="a고딕12" panose="02020600000000000000" pitchFamily="18" charset="-127"/>
            </a:endParaRPr>
          </a:p>
        </p:txBody>
      </p:sp>
      <p:graphicFrame>
        <p:nvGraphicFramePr>
          <p:cNvPr id="7" name="표 19">
            <a:extLst>
              <a:ext uri="{FF2B5EF4-FFF2-40B4-BE49-F238E27FC236}">
                <a16:creationId xmlns:a16="http://schemas.microsoft.com/office/drawing/2014/main" id="{4C62A96D-B4A1-43CA-AD5E-4DE50DEB91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460267"/>
              </p:ext>
            </p:extLst>
          </p:nvPr>
        </p:nvGraphicFramePr>
        <p:xfrm>
          <a:off x="1010653" y="1395661"/>
          <a:ext cx="2257884" cy="24487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4471">
                  <a:extLst>
                    <a:ext uri="{9D8B030D-6E8A-4147-A177-3AD203B41FA5}">
                      <a16:colId xmlns:a16="http://schemas.microsoft.com/office/drawing/2014/main" val="1433271698"/>
                    </a:ext>
                  </a:extLst>
                </a:gridCol>
                <a:gridCol w="564471">
                  <a:extLst>
                    <a:ext uri="{9D8B030D-6E8A-4147-A177-3AD203B41FA5}">
                      <a16:colId xmlns:a16="http://schemas.microsoft.com/office/drawing/2014/main" val="1480090077"/>
                    </a:ext>
                  </a:extLst>
                </a:gridCol>
                <a:gridCol w="564471">
                  <a:extLst>
                    <a:ext uri="{9D8B030D-6E8A-4147-A177-3AD203B41FA5}">
                      <a16:colId xmlns:a16="http://schemas.microsoft.com/office/drawing/2014/main" val="4275723020"/>
                    </a:ext>
                  </a:extLst>
                </a:gridCol>
                <a:gridCol w="564471">
                  <a:extLst>
                    <a:ext uri="{9D8B030D-6E8A-4147-A177-3AD203B41FA5}">
                      <a16:colId xmlns:a16="http://schemas.microsoft.com/office/drawing/2014/main" val="2958420043"/>
                    </a:ext>
                  </a:extLst>
                </a:gridCol>
              </a:tblGrid>
              <a:tr h="612187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S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-1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757391"/>
                  </a:ext>
                </a:extLst>
              </a:tr>
              <a:tr h="612187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3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-2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4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59141536"/>
                  </a:ext>
                </a:extLst>
              </a:tr>
              <a:tr h="612187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5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3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80977546"/>
                  </a:ext>
                </a:extLst>
              </a:tr>
              <a:tr h="612187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-4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3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E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96714575"/>
                  </a:ext>
                </a:extLst>
              </a:tr>
            </a:tbl>
          </a:graphicData>
        </a:graphic>
      </p:graphicFrame>
      <p:graphicFrame>
        <p:nvGraphicFramePr>
          <p:cNvPr id="8" name="표 19">
            <a:extLst>
              <a:ext uri="{FF2B5EF4-FFF2-40B4-BE49-F238E27FC236}">
                <a16:creationId xmlns:a16="http://schemas.microsoft.com/office/drawing/2014/main" id="{A587BDC6-D05F-40B7-B31B-1B94EF0808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610211"/>
              </p:ext>
            </p:extLst>
          </p:nvPr>
        </p:nvGraphicFramePr>
        <p:xfrm>
          <a:off x="3393342" y="1395661"/>
          <a:ext cx="2257884" cy="24487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4471">
                  <a:extLst>
                    <a:ext uri="{9D8B030D-6E8A-4147-A177-3AD203B41FA5}">
                      <a16:colId xmlns:a16="http://schemas.microsoft.com/office/drawing/2014/main" val="1433271698"/>
                    </a:ext>
                  </a:extLst>
                </a:gridCol>
                <a:gridCol w="564471">
                  <a:extLst>
                    <a:ext uri="{9D8B030D-6E8A-4147-A177-3AD203B41FA5}">
                      <a16:colId xmlns:a16="http://schemas.microsoft.com/office/drawing/2014/main" val="1480090077"/>
                    </a:ext>
                  </a:extLst>
                </a:gridCol>
                <a:gridCol w="564471">
                  <a:extLst>
                    <a:ext uri="{9D8B030D-6E8A-4147-A177-3AD203B41FA5}">
                      <a16:colId xmlns:a16="http://schemas.microsoft.com/office/drawing/2014/main" val="4275723020"/>
                    </a:ext>
                  </a:extLst>
                </a:gridCol>
                <a:gridCol w="564471">
                  <a:extLst>
                    <a:ext uri="{9D8B030D-6E8A-4147-A177-3AD203B41FA5}">
                      <a16:colId xmlns:a16="http://schemas.microsoft.com/office/drawing/2014/main" val="2958420043"/>
                    </a:ext>
                  </a:extLst>
                </a:gridCol>
              </a:tblGrid>
              <a:tr h="612187">
                <a:tc>
                  <a:txBody>
                    <a:bodyPr/>
                    <a:lstStyle/>
                    <a:p>
                      <a:pPr marL="0" marR="0" lvl="0" indent="0" algn="ctr" defTabSz="108265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S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2000" kern="1200" dirty="0">
                        <a:solidFill>
                          <a:schemeClr val="tx1"/>
                        </a:solidFill>
                        <a:latin typeface="나눔스퀘어라운드 Bold" panose="020B0600000101010101" pitchFamily="50" charset="-127"/>
                        <a:ea typeface="나눔스퀘어라운드 Bold" panose="020B0600000101010101" pitchFamily="50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2000" kern="1200" dirty="0">
                        <a:solidFill>
                          <a:schemeClr val="tx1"/>
                        </a:solidFill>
                        <a:latin typeface="나눔스퀘어라운드 Bold" panose="020B0600000101010101" pitchFamily="50" charset="-127"/>
                        <a:ea typeface="나눔스퀘어라운드 Bold" panose="020B0600000101010101" pitchFamily="50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757391"/>
                  </a:ext>
                </a:extLst>
              </a:tr>
              <a:tr h="612187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ko-KR" altLang="en-US" sz="2000" kern="1200" dirty="0">
                          <a:solidFill>
                            <a:schemeClr val="tx1"/>
                          </a:solidFill>
                          <a:latin typeface="나눔스퀘어라운드 Light" panose="020B0600000101010101" pitchFamily="50" charset="-127"/>
                          <a:ea typeface="나눔스퀘어라운드 Light" panose="020B0600000101010101" pitchFamily="50" charset="-127"/>
                          <a:cs typeface="+mn-cs"/>
                        </a:rPr>
                        <a:t>↓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2000" kern="1200" dirty="0">
                        <a:solidFill>
                          <a:schemeClr val="tx1"/>
                        </a:solidFill>
                        <a:latin typeface="나눔스퀘어라운드 Light" panose="020B0600000101010101" pitchFamily="50" charset="-127"/>
                        <a:ea typeface="나눔스퀘어라운드 Light" panose="020B0600000101010101" pitchFamily="50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2000" kern="1200" dirty="0">
                        <a:solidFill>
                          <a:schemeClr val="tx1"/>
                        </a:solidFill>
                        <a:latin typeface="나눔스퀘어라운드 Light" panose="020B0600000101010101" pitchFamily="50" charset="-127"/>
                        <a:ea typeface="나눔스퀘어라운드 Light" panose="020B0600000101010101" pitchFamily="50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59141536"/>
                  </a:ext>
                </a:extLst>
              </a:tr>
              <a:tr h="612187">
                <a:tc>
                  <a:txBody>
                    <a:bodyPr/>
                    <a:lstStyle/>
                    <a:p>
                      <a:pPr marL="0" marR="0" lvl="0" indent="0" algn="ctr" defTabSz="108265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kern="1200" dirty="0">
                          <a:solidFill>
                            <a:schemeClr val="tx1"/>
                          </a:solidFill>
                          <a:latin typeface="나눔스퀘어라운드 Light" panose="020B0600000101010101" pitchFamily="50" charset="-127"/>
                          <a:ea typeface="나눔스퀘어라운드 Light" panose="020B0600000101010101" pitchFamily="50" charset="-127"/>
                          <a:cs typeface="+mn-cs"/>
                        </a:rPr>
                        <a:t>↓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2000" kern="1200" dirty="0">
                        <a:solidFill>
                          <a:schemeClr val="tx1"/>
                        </a:solidFill>
                        <a:latin typeface="나눔스퀘어라운드 Light" panose="020B0600000101010101" pitchFamily="50" charset="-127"/>
                        <a:ea typeface="나눔스퀘어라운드 Light" panose="020B0600000101010101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2000" kern="1200" dirty="0">
                        <a:solidFill>
                          <a:schemeClr val="tx1"/>
                        </a:solidFill>
                        <a:latin typeface="나눔스퀘어라운드 Light" panose="020B0600000101010101" pitchFamily="50" charset="-127"/>
                        <a:ea typeface="나눔스퀘어라운드 Light" panose="020B0600000101010101" pitchFamily="50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80977546"/>
                  </a:ext>
                </a:extLst>
              </a:tr>
              <a:tr h="612187">
                <a:tc>
                  <a:txBody>
                    <a:bodyPr/>
                    <a:lstStyle/>
                    <a:p>
                      <a:pPr marL="0" marR="0" lvl="0" indent="0" algn="ctr" defTabSz="108265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kern="1200" dirty="0">
                          <a:solidFill>
                            <a:schemeClr val="tx1"/>
                          </a:solidFill>
                          <a:latin typeface="나눔스퀘어라운드 Light" panose="020B0600000101010101" pitchFamily="50" charset="-127"/>
                          <a:ea typeface="나눔스퀘어라운드 Light" panose="020B0600000101010101" pitchFamily="50" charset="-127"/>
                          <a:cs typeface="+mn-cs"/>
                        </a:rPr>
                        <a:t>→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ko-KR" altLang="en-US" sz="2000" kern="1200" dirty="0">
                          <a:solidFill>
                            <a:schemeClr val="tx1"/>
                          </a:solidFill>
                          <a:latin typeface="나눔스퀘어라운드 Light" panose="020B0600000101010101" pitchFamily="50" charset="-127"/>
                          <a:ea typeface="나눔스퀘어라운드 Light" panose="020B0600000101010101" pitchFamily="50" charset="-127"/>
                          <a:cs typeface="+mn-cs"/>
                        </a:rPr>
                        <a:t>→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08265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kern="1200" dirty="0">
                          <a:solidFill>
                            <a:schemeClr val="tx1"/>
                          </a:solidFill>
                          <a:latin typeface="나눔스퀘어라운드 Light" panose="020B0600000101010101" pitchFamily="50" charset="-127"/>
                          <a:ea typeface="나눔스퀘어라운드 Light" panose="020B0600000101010101" pitchFamily="50" charset="-127"/>
                          <a:cs typeface="+mn-cs"/>
                        </a:rPr>
                        <a:t>→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E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9671457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A01EC016-C73D-4062-9BAF-77CF6A57350F}"/>
              </a:ext>
            </a:extLst>
          </p:cNvPr>
          <p:cNvSpPr txBox="1"/>
          <p:nvPr/>
        </p:nvSpPr>
        <p:spPr>
          <a:xfrm>
            <a:off x="5894743" y="2402977"/>
            <a:ext cx="52115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a고딕12" panose="02020600000000000000" pitchFamily="18" charset="-127"/>
                <a:ea typeface="a고딕12" panose="02020600000000000000" pitchFamily="18" charset="-127"/>
              </a:rPr>
              <a:t>&lt;Example&gt;</a:t>
            </a:r>
          </a:p>
          <a:p>
            <a:r>
              <a:rPr lang="en-US" altLang="ko-KR" dirty="0">
                <a:latin typeface="a고딕12" panose="02020600000000000000" pitchFamily="18" charset="-127"/>
                <a:ea typeface="a고딕12" panose="02020600000000000000" pitchFamily="18" charset="-127"/>
              </a:rPr>
              <a:t>Maximum tissue : 3+5+(-4)+2+3=9</a:t>
            </a:r>
          </a:p>
          <a:p>
            <a:r>
              <a:rPr lang="ko-KR" altLang="en-US" dirty="0">
                <a:latin typeface="a고딕12" panose="02020600000000000000" pitchFamily="18" charset="-127"/>
                <a:ea typeface="a고딕12" panose="02020600000000000000" pitchFamily="18" charset="-127"/>
              </a:rPr>
              <a:t>최대로 얻기 위한 경로 </a:t>
            </a:r>
            <a:r>
              <a:rPr lang="en-US" altLang="ko-KR" dirty="0">
                <a:latin typeface="a고딕12" panose="02020600000000000000" pitchFamily="18" charset="-127"/>
                <a:ea typeface="a고딕12" panose="02020600000000000000" pitchFamily="18" charset="-127"/>
              </a:rPr>
              <a:t>: DDDRRR</a:t>
            </a:r>
          </a:p>
          <a:p>
            <a:r>
              <a:rPr lang="en-US" altLang="ko-KR" dirty="0">
                <a:latin typeface="a고딕12" panose="02020600000000000000" pitchFamily="18" charset="-127"/>
                <a:ea typeface="a고딕12" panose="02020600000000000000" pitchFamily="18" charset="-127"/>
              </a:rPr>
              <a:t>(R : One move to right, D : One move to down)</a:t>
            </a:r>
            <a:endParaRPr lang="ko-KR" altLang="en-US" dirty="0">
              <a:latin typeface="a고딕12" panose="02020600000000000000" pitchFamily="18" charset="-127"/>
              <a:ea typeface="a고딕12" panose="02020600000000000000" pitchFamily="18" charset="-127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3EAB9EB-5D4F-4337-8FB0-470562D34D03}"/>
              </a:ext>
            </a:extLst>
          </p:cNvPr>
          <p:cNvSpPr txBox="1"/>
          <p:nvPr/>
        </p:nvSpPr>
        <p:spPr>
          <a:xfrm>
            <a:off x="5894743" y="3603306"/>
            <a:ext cx="5986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a고딕12" panose="02020600000000000000" pitchFamily="18" charset="-127"/>
                <a:ea typeface="a고딕12" panose="02020600000000000000" pitchFamily="18" charset="-127"/>
              </a:rPr>
              <a:t>※ Stop when number of tissue becomes 0 </a:t>
            </a:r>
            <a:endParaRPr lang="ko-KR" altLang="en-US" dirty="0">
              <a:latin typeface="a고딕12" panose="02020600000000000000" pitchFamily="18" charset="-127"/>
              <a:ea typeface="a고딕12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10280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ABDBCA0-730D-4BE7-BAB9-2EEC7F28DBBB}"/>
              </a:ext>
            </a:extLst>
          </p:cNvPr>
          <p:cNvSpPr txBox="1"/>
          <p:nvPr/>
        </p:nvSpPr>
        <p:spPr>
          <a:xfrm>
            <a:off x="259881" y="336884"/>
            <a:ext cx="103182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dirty="0">
                <a:latin typeface="a고딕15" panose="02020600000000000000" pitchFamily="18" charset="-127"/>
                <a:ea typeface="a고딕15" panose="02020600000000000000" pitchFamily="18" charset="-127"/>
              </a:rPr>
              <a:t>2. 1</a:t>
            </a:r>
            <a:r>
              <a:rPr lang="en-US" altLang="ko-KR" sz="4000" baseline="30000" dirty="0">
                <a:latin typeface="a고딕15" panose="02020600000000000000" pitchFamily="18" charset="-127"/>
                <a:ea typeface="a고딕15" panose="02020600000000000000" pitchFamily="18" charset="-127"/>
              </a:rPr>
              <a:t>st</a:t>
            </a:r>
            <a:r>
              <a:rPr lang="en-US" altLang="ko-KR" sz="4000" dirty="0">
                <a:latin typeface="a고딕15" panose="02020600000000000000" pitchFamily="18" charset="-127"/>
                <a:ea typeface="a고딕15" panose="02020600000000000000" pitchFamily="18" charset="-127"/>
              </a:rPr>
              <a:t> POW : </a:t>
            </a:r>
            <a:r>
              <a:rPr lang="ko-KR" altLang="ko-KR" sz="4000" b="0" i="0" dirty="0" err="1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Get</a:t>
            </a:r>
            <a:r>
              <a:rPr lang="ko-KR" altLang="ko-KR" sz="4000" b="0" i="0" dirty="0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 </a:t>
            </a:r>
            <a:r>
              <a:rPr lang="ko-KR" altLang="ko-KR" sz="4000" b="0" i="0" dirty="0" err="1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as</a:t>
            </a:r>
            <a:r>
              <a:rPr lang="ko-KR" altLang="ko-KR" sz="4000" b="0" i="0" dirty="0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 </a:t>
            </a:r>
            <a:r>
              <a:rPr lang="ko-KR" altLang="ko-KR" sz="4000" b="0" i="0" dirty="0" err="1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many</a:t>
            </a:r>
            <a:r>
              <a:rPr lang="ko-KR" altLang="ko-KR" sz="4000" b="0" i="0" dirty="0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 </a:t>
            </a:r>
            <a:r>
              <a:rPr lang="ko-KR" altLang="ko-KR" sz="4000" b="0" i="0" dirty="0" err="1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tissues</a:t>
            </a:r>
            <a:r>
              <a:rPr lang="ko-KR" altLang="ko-KR" sz="4000" b="0" i="0" dirty="0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 </a:t>
            </a:r>
            <a:r>
              <a:rPr lang="ko-KR" altLang="ko-KR" sz="4000" b="0" i="0" dirty="0" err="1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as</a:t>
            </a:r>
            <a:r>
              <a:rPr lang="ko-KR" altLang="ko-KR" sz="4000" b="0" i="0" dirty="0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 </a:t>
            </a:r>
            <a:r>
              <a:rPr lang="ko-KR" altLang="ko-KR" sz="4000" b="0" i="0" dirty="0" err="1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you</a:t>
            </a:r>
            <a:r>
              <a:rPr lang="ko-KR" altLang="ko-KR" sz="4000" b="0" i="0" dirty="0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 </a:t>
            </a:r>
            <a:r>
              <a:rPr lang="ko-KR" altLang="ko-KR" sz="4000" b="0" i="0" dirty="0" err="1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can</a:t>
            </a:r>
            <a:endParaRPr lang="ko-KR" altLang="en-US" sz="4000" dirty="0">
              <a:latin typeface="a고딕15" panose="02020600000000000000" pitchFamily="18" charset="-127"/>
              <a:ea typeface="a고딕15" panose="02020600000000000000" pitchFamily="18" charset="-127"/>
            </a:endParaRPr>
          </a:p>
        </p:txBody>
      </p:sp>
      <p:graphicFrame>
        <p:nvGraphicFramePr>
          <p:cNvPr id="9" name="표 14">
            <a:extLst>
              <a:ext uri="{FF2B5EF4-FFF2-40B4-BE49-F238E27FC236}">
                <a16:creationId xmlns:a16="http://schemas.microsoft.com/office/drawing/2014/main" id="{378C3254-A885-4D64-BD47-BEBFA6A935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3186637"/>
              </p:ext>
            </p:extLst>
          </p:nvPr>
        </p:nvGraphicFramePr>
        <p:xfrm>
          <a:off x="380833" y="1929547"/>
          <a:ext cx="1751755" cy="16895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0351">
                  <a:extLst>
                    <a:ext uri="{9D8B030D-6E8A-4147-A177-3AD203B41FA5}">
                      <a16:colId xmlns:a16="http://schemas.microsoft.com/office/drawing/2014/main" val="3561583520"/>
                    </a:ext>
                  </a:extLst>
                </a:gridCol>
                <a:gridCol w="350351">
                  <a:extLst>
                    <a:ext uri="{9D8B030D-6E8A-4147-A177-3AD203B41FA5}">
                      <a16:colId xmlns:a16="http://schemas.microsoft.com/office/drawing/2014/main" val="299496817"/>
                    </a:ext>
                  </a:extLst>
                </a:gridCol>
                <a:gridCol w="350351">
                  <a:extLst>
                    <a:ext uri="{9D8B030D-6E8A-4147-A177-3AD203B41FA5}">
                      <a16:colId xmlns:a16="http://schemas.microsoft.com/office/drawing/2014/main" val="3309195404"/>
                    </a:ext>
                  </a:extLst>
                </a:gridCol>
                <a:gridCol w="350351">
                  <a:extLst>
                    <a:ext uri="{9D8B030D-6E8A-4147-A177-3AD203B41FA5}">
                      <a16:colId xmlns:a16="http://schemas.microsoft.com/office/drawing/2014/main" val="2569448160"/>
                    </a:ext>
                  </a:extLst>
                </a:gridCol>
                <a:gridCol w="350351">
                  <a:extLst>
                    <a:ext uri="{9D8B030D-6E8A-4147-A177-3AD203B41FA5}">
                      <a16:colId xmlns:a16="http://schemas.microsoft.com/office/drawing/2014/main" val="4188639591"/>
                    </a:ext>
                  </a:extLst>
                </a:gridCol>
              </a:tblGrid>
              <a:tr h="337910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S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3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-1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-3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5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24105727"/>
                  </a:ext>
                </a:extLst>
              </a:tr>
              <a:tr h="337910">
                <a:tc>
                  <a:txBody>
                    <a:bodyPr/>
                    <a:lstStyle/>
                    <a:p>
                      <a:pPr marL="0" lvl="1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20388119"/>
                  </a:ext>
                </a:extLst>
              </a:tr>
              <a:tr h="337910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4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-1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3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15182585"/>
                  </a:ext>
                </a:extLst>
              </a:tr>
              <a:tr h="337910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5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-2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3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4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92647547"/>
                  </a:ext>
                </a:extLst>
              </a:tr>
              <a:tr h="337910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E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92522078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0C6D4980-7E62-4F08-8F44-4652D2E2868E}"/>
              </a:ext>
            </a:extLst>
          </p:cNvPr>
          <p:cNvSpPr txBox="1"/>
          <p:nvPr/>
        </p:nvSpPr>
        <p:spPr>
          <a:xfrm>
            <a:off x="380833" y="1451882"/>
            <a:ext cx="1557018" cy="40011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defTabSz="1082650" latinLnBrk="1"/>
            <a:r>
              <a:rPr lang="ko-KR" altLang="en-US" sz="2000" dirty="0">
                <a:latin typeface="a고딕12" panose="02020600000000000000" pitchFamily="18" charset="-127"/>
                <a:ea typeface="a고딕12" panose="02020600000000000000" pitchFamily="18" charset="-127"/>
              </a:rPr>
              <a:t>예제 </a:t>
            </a:r>
            <a:r>
              <a:rPr lang="en-US" altLang="ko-KR" sz="2000" dirty="0">
                <a:latin typeface="a고딕12" panose="02020600000000000000" pitchFamily="18" charset="-127"/>
                <a:ea typeface="a고딕12" panose="02020600000000000000" pitchFamily="18" charset="-127"/>
              </a:rPr>
              <a:t>1 (10</a:t>
            </a:r>
            <a:r>
              <a:rPr lang="ko-KR" altLang="en-US" sz="2000" dirty="0">
                <a:latin typeface="a고딕12" panose="02020600000000000000" pitchFamily="18" charset="-127"/>
                <a:ea typeface="a고딕12" panose="02020600000000000000" pitchFamily="18" charset="-127"/>
              </a:rPr>
              <a:t>점</a:t>
            </a:r>
            <a:r>
              <a:rPr lang="en-US" altLang="ko-KR" sz="2000" dirty="0">
                <a:latin typeface="a고딕12" panose="02020600000000000000" pitchFamily="18" charset="-127"/>
                <a:ea typeface="a고딕12" panose="02020600000000000000" pitchFamily="18" charset="-127"/>
              </a:rPr>
              <a:t>)</a:t>
            </a:r>
            <a:r>
              <a:rPr lang="ko-KR" altLang="en-US" sz="2000" dirty="0">
                <a:latin typeface="a고딕12" panose="02020600000000000000" pitchFamily="18" charset="-127"/>
                <a:ea typeface="a고딕12" panose="02020600000000000000" pitchFamily="18" charset="-127"/>
              </a:rPr>
              <a:t> </a:t>
            </a:r>
          </a:p>
        </p:txBody>
      </p:sp>
      <p:graphicFrame>
        <p:nvGraphicFramePr>
          <p:cNvPr id="11" name="표 29">
            <a:extLst>
              <a:ext uri="{FF2B5EF4-FFF2-40B4-BE49-F238E27FC236}">
                <a16:creationId xmlns:a16="http://schemas.microsoft.com/office/drawing/2014/main" id="{8DFD2B2A-8E9B-4D18-A1B9-083CB210F2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248899"/>
              </p:ext>
            </p:extLst>
          </p:nvPr>
        </p:nvGraphicFramePr>
        <p:xfrm>
          <a:off x="2530808" y="1929547"/>
          <a:ext cx="2102106" cy="20274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0351">
                  <a:extLst>
                    <a:ext uri="{9D8B030D-6E8A-4147-A177-3AD203B41FA5}">
                      <a16:colId xmlns:a16="http://schemas.microsoft.com/office/drawing/2014/main" val="3260666349"/>
                    </a:ext>
                  </a:extLst>
                </a:gridCol>
                <a:gridCol w="350351">
                  <a:extLst>
                    <a:ext uri="{9D8B030D-6E8A-4147-A177-3AD203B41FA5}">
                      <a16:colId xmlns:a16="http://schemas.microsoft.com/office/drawing/2014/main" val="213070884"/>
                    </a:ext>
                  </a:extLst>
                </a:gridCol>
                <a:gridCol w="350351">
                  <a:extLst>
                    <a:ext uri="{9D8B030D-6E8A-4147-A177-3AD203B41FA5}">
                      <a16:colId xmlns:a16="http://schemas.microsoft.com/office/drawing/2014/main" val="4056962413"/>
                    </a:ext>
                  </a:extLst>
                </a:gridCol>
                <a:gridCol w="350351">
                  <a:extLst>
                    <a:ext uri="{9D8B030D-6E8A-4147-A177-3AD203B41FA5}">
                      <a16:colId xmlns:a16="http://schemas.microsoft.com/office/drawing/2014/main" val="760349736"/>
                    </a:ext>
                  </a:extLst>
                </a:gridCol>
                <a:gridCol w="350351">
                  <a:extLst>
                    <a:ext uri="{9D8B030D-6E8A-4147-A177-3AD203B41FA5}">
                      <a16:colId xmlns:a16="http://schemas.microsoft.com/office/drawing/2014/main" val="1414468186"/>
                    </a:ext>
                  </a:extLst>
                </a:gridCol>
                <a:gridCol w="350351">
                  <a:extLst>
                    <a:ext uri="{9D8B030D-6E8A-4147-A177-3AD203B41FA5}">
                      <a16:colId xmlns:a16="http://schemas.microsoft.com/office/drawing/2014/main" val="3861207189"/>
                    </a:ext>
                  </a:extLst>
                </a:gridCol>
              </a:tblGrid>
              <a:tr h="337910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S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-3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6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39117825"/>
                  </a:ext>
                </a:extLst>
              </a:tr>
              <a:tr h="337910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5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-3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3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-3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0415059"/>
                  </a:ext>
                </a:extLst>
              </a:tr>
              <a:tr h="337910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3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-1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-4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4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5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08827217"/>
                  </a:ext>
                </a:extLst>
              </a:tr>
              <a:tr h="337910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-6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3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-5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3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-2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62851848"/>
                  </a:ext>
                </a:extLst>
              </a:tr>
              <a:tr h="337910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4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0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3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14057621"/>
                  </a:ext>
                </a:extLst>
              </a:tr>
              <a:tr h="337910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5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-3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4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E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80890332"/>
                  </a:ext>
                </a:extLst>
              </a:tr>
            </a:tbl>
          </a:graphicData>
        </a:graphic>
      </p:graphicFrame>
      <p:graphicFrame>
        <p:nvGraphicFramePr>
          <p:cNvPr id="12" name="표 30">
            <a:extLst>
              <a:ext uri="{FF2B5EF4-FFF2-40B4-BE49-F238E27FC236}">
                <a16:creationId xmlns:a16="http://schemas.microsoft.com/office/drawing/2014/main" id="{0817D8EC-11AD-4956-8029-3A58BB103B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5895400"/>
              </p:ext>
            </p:extLst>
          </p:nvPr>
        </p:nvGraphicFramePr>
        <p:xfrm>
          <a:off x="4934542" y="1929547"/>
          <a:ext cx="2452457" cy="23653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0351">
                  <a:extLst>
                    <a:ext uri="{9D8B030D-6E8A-4147-A177-3AD203B41FA5}">
                      <a16:colId xmlns:a16="http://schemas.microsoft.com/office/drawing/2014/main" val="1482678196"/>
                    </a:ext>
                  </a:extLst>
                </a:gridCol>
                <a:gridCol w="350351">
                  <a:extLst>
                    <a:ext uri="{9D8B030D-6E8A-4147-A177-3AD203B41FA5}">
                      <a16:colId xmlns:a16="http://schemas.microsoft.com/office/drawing/2014/main" val="686320195"/>
                    </a:ext>
                  </a:extLst>
                </a:gridCol>
                <a:gridCol w="350351">
                  <a:extLst>
                    <a:ext uri="{9D8B030D-6E8A-4147-A177-3AD203B41FA5}">
                      <a16:colId xmlns:a16="http://schemas.microsoft.com/office/drawing/2014/main" val="1910881197"/>
                    </a:ext>
                  </a:extLst>
                </a:gridCol>
                <a:gridCol w="350351">
                  <a:extLst>
                    <a:ext uri="{9D8B030D-6E8A-4147-A177-3AD203B41FA5}">
                      <a16:colId xmlns:a16="http://schemas.microsoft.com/office/drawing/2014/main" val="1790538199"/>
                    </a:ext>
                  </a:extLst>
                </a:gridCol>
                <a:gridCol w="350351">
                  <a:extLst>
                    <a:ext uri="{9D8B030D-6E8A-4147-A177-3AD203B41FA5}">
                      <a16:colId xmlns:a16="http://schemas.microsoft.com/office/drawing/2014/main" val="2113880293"/>
                    </a:ext>
                  </a:extLst>
                </a:gridCol>
                <a:gridCol w="350351">
                  <a:extLst>
                    <a:ext uri="{9D8B030D-6E8A-4147-A177-3AD203B41FA5}">
                      <a16:colId xmlns:a16="http://schemas.microsoft.com/office/drawing/2014/main" val="443185425"/>
                    </a:ext>
                  </a:extLst>
                </a:gridCol>
                <a:gridCol w="350351">
                  <a:extLst>
                    <a:ext uri="{9D8B030D-6E8A-4147-A177-3AD203B41FA5}">
                      <a16:colId xmlns:a16="http://schemas.microsoft.com/office/drawing/2014/main" val="3888562367"/>
                    </a:ext>
                  </a:extLst>
                </a:gridCol>
              </a:tblGrid>
              <a:tr h="337910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S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6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4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-10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-4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-7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-1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14669270"/>
                  </a:ext>
                </a:extLst>
              </a:tr>
              <a:tr h="337910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-1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5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3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-9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4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6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19007648"/>
                  </a:ext>
                </a:extLst>
              </a:tr>
              <a:tr h="337910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9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7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-9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-10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-2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6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24805596"/>
                  </a:ext>
                </a:extLst>
              </a:tr>
              <a:tr h="337910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3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-8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-2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-6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8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434579"/>
                  </a:ext>
                </a:extLst>
              </a:tr>
              <a:tr h="337910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4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-6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-1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6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45665343"/>
                  </a:ext>
                </a:extLst>
              </a:tr>
              <a:tr h="337910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-7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-6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4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9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-9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3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77491482"/>
                  </a:ext>
                </a:extLst>
              </a:tr>
              <a:tr h="337910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10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5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-6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8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E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43825964"/>
                  </a:ext>
                </a:extLst>
              </a:tr>
            </a:tbl>
          </a:graphicData>
        </a:graphic>
      </p:graphicFrame>
      <p:graphicFrame>
        <p:nvGraphicFramePr>
          <p:cNvPr id="13" name="표 31">
            <a:extLst>
              <a:ext uri="{FF2B5EF4-FFF2-40B4-BE49-F238E27FC236}">
                <a16:creationId xmlns:a16="http://schemas.microsoft.com/office/drawing/2014/main" id="{0BC99373-6DBA-4477-BBEE-912E169E2E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1133045"/>
              </p:ext>
            </p:extLst>
          </p:nvPr>
        </p:nvGraphicFramePr>
        <p:xfrm>
          <a:off x="7688628" y="1929547"/>
          <a:ext cx="4204212" cy="4054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0351">
                  <a:extLst>
                    <a:ext uri="{9D8B030D-6E8A-4147-A177-3AD203B41FA5}">
                      <a16:colId xmlns:a16="http://schemas.microsoft.com/office/drawing/2014/main" val="152304344"/>
                    </a:ext>
                  </a:extLst>
                </a:gridCol>
                <a:gridCol w="350351">
                  <a:extLst>
                    <a:ext uri="{9D8B030D-6E8A-4147-A177-3AD203B41FA5}">
                      <a16:colId xmlns:a16="http://schemas.microsoft.com/office/drawing/2014/main" val="554953486"/>
                    </a:ext>
                  </a:extLst>
                </a:gridCol>
                <a:gridCol w="350351">
                  <a:extLst>
                    <a:ext uri="{9D8B030D-6E8A-4147-A177-3AD203B41FA5}">
                      <a16:colId xmlns:a16="http://schemas.microsoft.com/office/drawing/2014/main" val="1997876483"/>
                    </a:ext>
                  </a:extLst>
                </a:gridCol>
                <a:gridCol w="350351">
                  <a:extLst>
                    <a:ext uri="{9D8B030D-6E8A-4147-A177-3AD203B41FA5}">
                      <a16:colId xmlns:a16="http://schemas.microsoft.com/office/drawing/2014/main" val="1003300575"/>
                    </a:ext>
                  </a:extLst>
                </a:gridCol>
                <a:gridCol w="350351">
                  <a:extLst>
                    <a:ext uri="{9D8B030D-6E8A-4147-A177-3AD203B41FA5}">
                      <a16:colId xmlns:a16="http://schemas.microsoft.com/office/drawing/2014/main" val="1310117181"/>
                    </a:ext>
                  </a:extLst>
                </a:gridCol>
                <a:gridCol w="350351">
                  <a:extLst>
                    <a:ext uri="{9D8B030D-6E8A-4147-A177-3AD203B41FA5}">
                      <a16:colId xmlns:a16="http://schemas.microsoft.com/office/drawing/2014/main" val="2671737427"/>
                    </a:ext>
                  </a:extLst>
                </a:gridCol>
                <a:gridCol w="350351">
                  <a:extLst>
                    <a:ext uri="{9D8B030D-6E8A-4147-A177-3AD203B41FA5}">
                      <a16:colId xmlns:a16="http://schemas.microsoft.com/office/drawing/2014/main" val="2863537395"/>
                    </a:ext>
                  </a:extLst>
                </a:gridCol>
                <a:gridCol w="350351">
                  <a:extLst>
                    <a:ext uri="{9D8B030D-6E8A-4147-A177-3AD203B41FA5}">
                      <a16:colId xmlns:a16="http://schemas.microsoft.com/office/drawing/2014/main" val="3612915465"/>
                    </a:ext>
                  </a:extLst>
                </a:gridCol>
                <a:gridCol w="350351">
                  <a:extLst>
                    <a:ext uri="{9D8B030D-6E8A-4147-A177-3AD203B41FA5}">
                      <a16:colId xmlns:a16="http://schemas.microsoft.com/office/drawing/2014/main" val="1948744046"/>
                    </a:ext>
                  </a:extLst>
                </a:gridCol>
                <a:gridCol w="350351">
                  <a:extLst>
                    <a:ext uri="{9D8B030D-6E8A-4147-A177-3AD203B41FA5}">
                      <a16:colId xmlns:a16="http://schemas.microsoft.com/office/drawing/2014/main" val="2984054483"/>
                    </a:ext>
                  </a:extLst>
                </a:gridCol>
                <a:gridCol w="350351">
                  <a:extLst>
                    <a:ext uri="{9D8B030D-6E8A-4147-A177-3AD203B41FA5}">
                      <a16:colId xmlns:a16="http://schemas.microsoft.com/office/drawing/2014/main" val="3564998129"/>
                    </a:ext>
                  </a:extLst>
                </a:gridCol>
                <a:gridCol w="350351">
                  <a:extLst>
                    <a:ext uri="{9D8B030D-6E8A-4147-A177-3AD203B41FA5}">
                      <a16:colId xmlns:a16="http://schemas.microsoft.com/office/drawing/2014/main" val="822671505"/>
                    </a:ext>
                  </a:extLst>
                </a:gridCol>
              </a:tblGrid>
              <a:tr h="3379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S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-12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14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3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11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-10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5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13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-11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-4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59914101"/>
                  </a:ext>
                </a:extLst>
              </a:tr>
              <a:tr h="3379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12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-8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-4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12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-8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-4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-13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12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0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10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16398963"/>
                  </a:ext>
                </a:extLst>
              </a:tr>
              <a:tr h="3379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9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5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6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5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4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-1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13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-7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9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13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2578405"/>
                  </a:ext>
                </a:extLst>
              </a:tr>
              <a:tr h="3379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-7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9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13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3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4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9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7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3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84128105"/>
                  </a:ext>
                </a:extLst>
              </a:tr>
              <a:tr h="3379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-5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9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-11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-1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-14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-2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4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-5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-3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-9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4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66980310"/>
                  </a:ext>
                </a:extLst>
              </a:tr>
              <a:tr h="337910">
                <a:tc>
                  <a:txBody>
                    <a:bodyPr/>
                    <a:lstStyle/>
                    <a:p>
                      <a:pPr algn="ctr" latinLnBrk="1"/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5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6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-2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15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12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-11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-9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6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-2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92406334"/>
                  </a:ext>
                </a:extLst>
              </a:tr>
              <a:tr h="3379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13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-13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4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11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5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-12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7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-9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3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68730695"/>
                  </a:ext>
                </a:extLst>
              </a:tr>
              <a:tr h="3379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6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-14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13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8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10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0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3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6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13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-12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4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29827874"/>
                  </a:ext>
                </a:extLst>
              </a:tr>
              <a:tr h="3379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-8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-7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9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-8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7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5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-1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-10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-5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54447075"/>
                  </a:ext>
                </a:extLst>
              </a:tr>
              <a:tr h="3379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3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6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-6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-1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-12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-1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8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7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-12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5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-4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-2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05100641"/>
                  </a:ext>
                </a:extLst>
              </a:tr>
              <a:tr h="3379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-4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3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8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13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-1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-4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12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-8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-11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-15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0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-13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87923874"/>
                  </a:ext>
                </a:extLst>
              </a:tr>
              <a:tr h="3379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9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3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5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4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8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0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7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6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12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E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38174411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6D382154-F8F3-4E8B-B35D-B005A921F7A0}"/>
              </a:ext>
            </a:extLst>
          </p:cNvPr>
          <p:cNvSpPr txBox="1"/>
          <p:nvPr/>
        </p:nvSpPr>
        <p:spPr>
          <a:xfrm>
            <a:off x="2678224" y="1445369"/>
            <a:ext cx="1557018" cy="40011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dirty="0">
                <a:latin typeface="a고딕12" panose="02020600000000000000" pitchFamily="18" charset="-127"/>
                <a:ea typeface="a고딕12" panose="02020600000000000000" pitchFamily="18" charset="-127"/>
              </a:rPr>
              <a:t>예제 </a:t>
            </a:r>
            <a:r>
              <a:rPr lang="en-US" altLang="ko-KR" sz="2000" dirty="0">
                <a:latin typeface="a고딕12" panose="02020600000000000000" pitchFamily="18" charset="-127"/>
                <a:ea typeface="a고딕12" panose="02020600000000000000" pitchFamily="18" charset="-127"/>
              </a:rPr>
              <a:t>2 (20</a:t>
            </a:r>
            <a:r>
              <a:rPr lang="ko-KR" altLang="en-US" sz="2000" dirty="0">
                <a:latin typeface="a고딕12" panose="02020600000000000000" pitchFamily="18" charset="-127"/>
                <a:ea typeface="a고딕12" panose="02020600000000000000" pitchFamily="18" charset="-127"/>
              </a:rPr>
              <a:t>점</a:t>
            </a:r>
            <a:r>
              <a:rPr lang="en-US" altLang="ko-KR" sz="2000" dirty="0">
                <a:latin typeface="a고딕12" panose="02020600000000000000" pitchFamily="18" charset="-127"/>
                <a:ea typeface="a고딕12" panose="02020600000000000000" pitchFamily="18" charset="-127"/>
              </a:rPr>
              <a:t>)</a:t>
            </a:r>
            <a:r>
              <a:rPr lang="ko-KR" altLang="en-US" sz="2000" dirty="0">
                <a:latin typeface="a고딕12" panose="02020600000000000000" pitchFamily="18" charset="-127"/>
                <a:ea typeface="a고딕12" panose="02020600000000000000" pitchFamily="18" charset="-127"/>
              </a:rPr>
              <a:t>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AD08D92-E324-40E3-A6A2-37058A36E502}"/>
              </a:ext>
            </a:extLst>
          </p:cNvPr>
          <p:cNvSpPr txBox="1"/>
          <p:nvPr/>
        </p:nvSpPr>
        <p:spPr>
          <a:xfrm>
            <a:off x="5419022" y="1445369"/>
            <a:ext cx="1557018" cy="40011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dirty="0">
                <a:latin typeface="a고딕12" panose="02020600000000000000" pitchFamily="18" charset="-127"/>
                <a:ea typeface="a고딕12" panose="02020600000000000000" pitchFamily="18" charset="-127"/>
              </a:rPr>
              <a:t>예제 </a:t>
            </a:r>
            <a:r>
              <a:rPr lang="en-US" altLang="ko-KR" sz="2000" dirty="0">
                <a:latin typeface="a고딕12" panose="02020600000000000000" pitchFamily="18" charset="-127"/>
                <a:ea typeface="a고딕12" panose="02020600000000000000" pitchFamily="18" charset="-127"/>
              </a:rPr>
              <a:t>3 (40</a:t>
            </a:r>
            <a:r>
              <a:rPr lang="ko-KR" altLang="en-US" sz="2000" dirty="0">
                <a:latin typeface="a고딕12" panose="02020600000000000000" pitchFamily="18" charset="-127"/>
                <a:ea typeface="a고딕12" panose="02020600000000000000" pitchFamily="18" charset="-127"/>
              </a:rPr>
              <a:t>점</a:t>
            </a:r>
            <a:r>
              <a:rPr lang="en-US" altLang="ko-KR" sz="2000" dirty="0">
                <a:latin typeface="a고딕12" panose="02020600000000000000" pitchFamily="18" charset="-127"/>
                <a:ea typeface="a고딕12" panose="02020600000000000000" pitchFamily="18" charset="-127"/>
              </a:rPr>
              <a:t>)</a:t>
            </a:r>
            <a:r>
              <a:rPr lang="ko-KR" altLang="en-US" sz="2000" dirty="0">
                <a:latin typeface="a고딕12" panose="02020600000000000000" pitchFamily="18" charset="-127"/>
                <a:ea typeface="a고딕12" panose="02020600000000000000" pitchFamily="18" charset="-127"/>
              </a:rPr>
              <a:t>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2BE41FF-BE7A-4F93-A887-A94EB55CA2C7}"/>
              </a:ext>
            </a:extLst>
          </p:cNvPr>
          <p:cNvSpPr txBox="1"/>
          <p:nvPr/>
        </p:nvSpPr>
        <p:spPr>
          <a:xfrm>
            <a:off x="8914785" y="1451882"/>
            <a:ext cx="1557018" cy="40011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dirty="0">
                <a:latin typeface="a고딕12" panose="02020600000000000000" pitchFamily="18" charset="-127"/>
                <a:ea typeface="a고딕12" panose="02020600000000000000" pitchFamily="18" charset="-127"/>
              </a:rPr>
              <a:t>예제 </a:t>
            </a:r>
            <a:r>
              <a:rPr lang="en-US" altLang="ko-KR" sz="2000" dirty="0">
                <a:latin typeface="a고딕12" panose="02020600000000000000" pitchFamily="18" charset="-127"/>
                <a:ea typeface="a고딕12" panose="02020600000000000000" pitchFamily="18" charset="-127"/>
              </a:rPr>
              <a:t>4 (80</a:t>
            </a:r>
            <a:r>
              <a:rPr lang="ko-KR" altLang="en-US" sz="2000" dirty="0">
                <a:latin typeface="a고딕12" panose="02020600000000000000" pitchFamily="18" charset="-127"/>
                <a:ea typeface="a고딕12" panose="02020600000000000000" pitchFamily="18" charset="-127"/>
              </a:rPr>
              <a:t>점</a:t>
            </a:r>
            <a:r>
              <a:rPr lang="en-US" altLang="ko-KR" sz="2000" dirty="0">
                <a:latin typeface="a고딕12" panose="02020600000000000000" pitchFamily="18" charset="-127"/>
                <a:ea typeface="a고딕12" panose="02020600000000000000" pitchFamily="18" charset="-127"/>
              </a:rPr>
              <a:t>)</a:t>
            </a:r>
            <a:r>
              <a:rPr lang="ko-KR" altLang="en-US" sz="2000" dirty="0">
                <a:latin typeface="a고딕12" panose="02020600000000000000" pitchFamily="18" charset="-127"/>
                <a:ea typeface="a고딕12" panose="02020600000000000000" pitchFamily="18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12895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19256C4-05B9-40E0-8F23-20F6443D8298}"/>
              </a:ext>
            </a:extLst>
          </p:cNvPr>
          <p:cNvSpPr txBox="1"/>
          <p:nvPr/>
        </p:nvSpPr>
        <p:spPr>
          <a:xfrm>
            <a:off x="259881" y="336884"/>
            <a:ext cx="103182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dirty="0">
                <a:latin typeface="a고딕15" panose="02020600000000000000" pitchFamily="18" charset="-127"/>
                <a:ea typeface="a고딕15" panose="02020600000000000000" pitchFamily="18" charset="-127"/>
              </a:rPr>
              <a:t>2. 1</a:t>
            </a:r>
            <a:r>
              <a:rPr lang="en-US" altLang="ko-KR" sz="4000" baseline="30000" dirty="0">
                <a:latin typeface="a고딕15" panose="02020600000000000000" pitchFamily="18" charset="-127"/>
                <a:ea typeface="a고딕15" panose="02020600000000000000" pitchFamily="18" charset="-127"/>
              </a:rPr>
              <a:t>st</a:t>
            </a:r>
            <a:r>
              <a:rPr lang="en-US" altLang="ko-KR" sz="4000" dirty="0">
                <a:latin typeface="a고딕15" panose="02020600000000000000" pitchFamily="18" charset="-127"/>
                <a:ea typeface="a고딕15" panose="02020600000000000000" pitchFamily="18" charset="-127"/>
              </a:rPr>
              <a:t> POW : </a:t>
            </a:r>
            <a:r>
              <a:rPr lang="ko-KR" altLang="ko-KR" sz="4000" b="0" i="0" dirty="0" err="1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Get</a:t>
            </a:r>
            <a:r>
              <a:rPr lang="ko-KR" altLang="ko-KR" sz="4000" b="0" i="0" dirty="0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 </a:t>
            </a:r>
            <a:r>
              <a:rPr lang="ko-KR" altLang="ko-KR" sz="4000" b="0" i="0" dirty="0" err="1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as</a:t>
            </a:r>
            <a:r>
              <a:rPr lang="ko-KR" altLang="ko-KR" sz="4000" b="0" i="0" dirty="0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 </a:t>
            </a:r>
            <a:r>
              <a:rPr lang="ko-KR" altLang="ko-KR" sz="4000" b="0" i="0" dirty="0" err="1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many</a:t>
            </a:r>
            <a:r>
              <a:rPr lang="ko-KR" altLang="ko-KR" sz="4000" b="0" i="0" dirty="0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 </a:t>
            </a:r>
            <a:r>
              <a:rPr lang="ko-KR" altLang="ko-KR" sz="4000" b="0" i="0" dirty="0" err="1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tissues</a:t>
            </a:r>
            <a:r>
              <a:rPr lang="ko-KR" altLang="ko-KR" sz="4000" b="0" i="0" dirty="0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 </a:t>
            </a:r>
            <a:r>
              <a:rPr lang="ko-KR" altLang="ko-KR" sz="4000" b="0" i="0" dirty="0" err="1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as</a:t>
            </a:r>
            <a:r>
              <a:rPr lang="ko-KR" altLang="ko-KR" sz="4000" b="0" i="0" dirty="0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 </a:t>
            </a:r>
            <a:r>
              <a:rPr lang="ko-KR" altLang="ko-KR" sz="4000" b="0" i="0" dirty="0" err="1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you</a:t>
            </a:r>
            <a:r>
              <a:rPr lang="ko-KR" altLang="ko-KR" sz="4000" b="0" i="0" dirty="0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 </a:t>
            </a:r>
            <a:r>
              <a:rPr lang="ko-KR" altLang="ko-KR" sz="4000" b="0" i="0" dirty="0" err="1">
                <a:solidFill>
                  <a:srgbClr val="333333"/>
                </a:solidFill>
                <a:effectLst/>
                <a:latin typeface="a고딕15" panose="02020600000000000000" pitchFamily="18" charset="-127"/>
                <a:ea typeface="a고딕15" panose="02020600000000000000" pitchFamily="18" charset="-127"/>
              </a:rPr>
              <a:t>can</a:t>
            </a:r>
            <a:endParaRPr lang="ko-KR" altLang="en-US" sz="4000" dirty="0">
              <a:latin typeface="a고딕15" panose="02020600000000000000" pitchFamily="18" charset="-127"/>
              <a:ea typeface="a고딕15" panose="02020600000000000000" pitchFamily="18" charset="-127"/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3E6BF2AE-31F2-414E-BE56-90C9D904E2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881" y="1289785"/>
            <a:ext cx="9960964" cy="4697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140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ABDBCA0-730D-4BE7-BAB9-2EEC7F28DBBB}"/>
              </a:ext>
            </a:extLst>
          </p:cNvPr>
          <p:cNvSpPr txBox="1"/>
          <p:nvPr/>
        </p:nvSpPr>
        <p:spPr>
          <a:xfrm>
            <a:off x="259881" y="336884"/>
            <a:ext cx="103182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dirty="0">
                <a:latin typeface="a고딕15" panose="02020600000000000000" pitchFamily="18" charset="-127"/>
                <a:ea typeface="a고딕15" panose="02020600000000000000" pitchFamily="18" charset="-127"/>
              </a:rPr>
              <a:t>3. 2</a:t>
            </a:r>
            <a:r>
              <a:rPr lang="en-US" altLang="ko-KR" sz="4000" baseline="30000" dirty="0">
                <a:latin typeface="a고딕15" panose="02020600000000000000" pitchFamily="18" charset="-127"/>
                <a:ea typeface="a고딕15" panose="02020600000000000000" pitchFamily="18" charset="-127"/>
              </a:rPr>
              <a:t>nd</a:t>
            </a:r>
            <a:r>
              <a:rPr lang="en-US" altLang="ko-KR" sz="4000" dirty="0">
                <a:latin typeface="a고딕15" panose="02020600000000000000" pitchFamily="18" charset="-127"/>
                <a:ea typeface="a고딕15" panose="02020600000000000000" pitchFamily="18" charset="-127"/>
              </a:rPr>
              <a:t> POW : Flood-it</a:t>
            </a:r>
            <a:endParaRPr lang="ko-KR" altLang="en-US" sz="4000" dirty="0">
              <a:latin typeface="a고딕15" panose="02020600000000000000" pitchFamily="18" charset="-127"/>
              <a:ea typeface="a고딕15" panose="02020600000000000000" pitchFamily="18" charset="-127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80BD698-E629-4041-8FE3-F1F72F74A8D3}"/>
              </a:ext>
            </a:extLst>
          </p:cNvPr>
          <p:cNvSpPr txBox="1"/>
          <p:nvPr/>
        </p:nvSpPr>
        <p:spPr>
          <a:xfrm>
            <a:off x="465221" y="1386038"/>
            <a:ext cx="112615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latin typeface="a고딕12" panose="02020600000000000000" pitchFamily="18" charset="-127"/>
                <a:ea typeface="a고딕12" panose="02020600000000000000" pitchFamily="18" charset="-127"/>
              </a:rPr>
              <a:t>Introducing the solution algorithm of 1</a:t>
            </a:r>
            <a:r>
              <a:rPr lang="en-US" altLang="ko-KR" sz="2400" baseline="30000" dirty="0">
                <a:latin typeface="a고딕12" panose="02020600000000000000" pitchFamily="18" charset="-127"/>
                <a:ea typeface="a고딕12" panose="02020600000000000000" pitchFamily="18" charset="-127"/>
              </a:rPr>
              <a:t>st</a:t>
            </a:r>
            <a:r>
              <a:rPr lang="en-US" altLang="ko-KR" sz="2400" dirty="0">
                <a:latin typeface="a고딕12" panose="02020600000000000000" pitchFamily="18" charset="-127"/>
                <a:ea typeface="a고딕12" panose="02020600000000000000" pitchFamily="18" charset="-127"/>
              </a:rPr>
              <a:t> POW : Dynamic Programming</a:t>
            </a:r>
            <a:endParaRPr lang="ko-KR" altLang="en-US" sz="2400" dirty="0">
              <a:latin typeface="a고딕12" panose="02020600000000000000" pitchFamily="18" charset="-127"/>
              <a:ea typeface="a고딕12" panose="02020600000000000000" pitchFamily="18" charset="-127"/>
            </a:endParaRPr>
          </a:p>
        </p:txBody>
      </p:sp>
      <p:graphicFrame>
        <p:nvGraphicFramePr>
          <p:cNvPr id="6" name="표 14">
            <a:extLst>
              <a:ext uri="{FF2B5EF4-FFF2-40B4-BE49-F238E27FC236}">
                <a16:creationId xmlns:a16="http://schemas.microsoft.com/office/drawing/2014/main" id="{C056EE73-95BB-4CC2-B4FD-5F30305470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7280888"/>
              </p:ext>
            </p:extLst>
          </p:nvPr>
        </p:nvGraphicFramePr>
        <p:xfrm>
          <a:off x="621464" y="2924987"/>
          <a:ext cx="3065010" cy="2834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3002">
                  <a:extLst>
                    <a:ext uri="{9D8B030D-6E8A-4147-A177-3AD203B41FA5}">
                      <a16:colId xmlns:a16="http://schemas.microsoft.com/office/drawing/2014/main" val="3561583520"/>
                    </a:ext>
                  </a:extLst>
                </a:gridCol>
                <a:gridCol w="613002">
                  <a:extLst>
                    <a:ext uri="{9D8B030D-6E8A-4147-A177-3AD203B41FA5}">
                      <a16:colId xmlns:a16="http://schemas.microsoft.com/office/drawing/2014/main" val="299496817"/>
                    </a:ext>
                  </a:extLst>
                </a:gridCol>
                <a:gridCol w="613002">
                  <a:extLst>
                    <a:ext uri="{9D8B030D-6E8A-4147-A177-3AD203B41FA5}">
                      <a16:colId xmlns:a16="http://schemas.microsoft.com/office/drawing/2014/main" val="3309195404"/>
                    </a:ext>
                  </a:extLst>
                </a:gridCol>
                <a:gridCol w="613002">
                  <a:extLst>
                    <a:ext uri="{9D8B030D-6E8A-4147-A177-3AD203B41FA5}">
                      <a16:colId xmlns:a16="http://schemas.microsoft.com/office/drawing/2014/main" val="2569448160"/>
                    </a:ext>
                  </a:extLst>
                </a:gridCol>
                <a:gridCol w="613002">
                  <a:extLst>
                    <a:ext uri="{9D8B030D-6E8A-4147-A177-3AD203B41FA5}">
                      <a16:colId xmlns:a16="http://schemas.microsoft.com/office/drawing/2014/main" val="4188639591"/>
                    </a:ext>
                  </a:extLst>
                </a:gridCol>
              </a:tblGrid>
              <a:tr h="566992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S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3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-1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-3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5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24105727"/>
                  </a:ext>
                </a:extLst>
              </a:tr>
              <a:tr h="566992">
                <a:tc>
                  <a:txBody>
                    <a:bodyPr/>
                    <a:lstStyle/>
                    <a:p>
                      <a:pPr marL="0" lvl="1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20388119"/>
                  </a:ext>
                </a:extLst>
              </a:tr>
              <a:tr h="566992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4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-1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3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15182585"/>
                  </a:ext>
                </a:extLst>
              </a:tr>
              <a:tr h="566992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5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-2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3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4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92647547"/>
                  </a:ext>
                </a:extLst>
              </a:tr>
              <a:tr h="566992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E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92522078"/>
                  </a:ext>
                </a:extLst>
              </a:tr>
            </a:tbl>
          </a:graphicData>
        </a:graphic>
      </p:graphicFrame>
      <p:graphicFrame>
        <p:nvGraphicFramePr>
          <p:cNvPr id="10" name="표 14">
            <a:extLst>
              <a:ext uri="{FF2B5EF4-FFF2-40B4-BE49-F238E27FC236}">
                <a16:creationId xmlns:a16="http://schemas.microsoft.com/office/drawing/2014/main" id="{BA4FFF45-5418-4503-B4A3-2C0F97053F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355165"/>
              </p:ext>
            </p:extLst>
          </p:nvPr>
        </p:nvGraphicFramePr>
        <p:xfrm>
          <a:off x="4190833" y="2924987"/>
          <a:ext cx="3065010" cy="2834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3002">
                  <a:extLst>
                    <a:ext uri="{9D8B030D-6E8A-4147-A177-3AD203B41FA5}">
                      <a16:colId xmlns:a16="http://schemas.microsoft.com/office/drawing/2014/main" val="3561583520"/>
                    </a:ext>
                  </a:extLst>
                </a:gridCol>
                <a:gridCol w="613002">
                  <a:extLst>
                    <a:ext uri="{9D8B030D-6E8A-4147-A177-3AD203B41FA5}">
                      <a16:colId xmlns:a16="http://schemas.microsoft.com/office/drawing/2014/main" val="299496817"/>
                    </a:ext>
                  </a:extLst>
                </a:gridCol>
                <a:gridCol w="613002">
                  <a:extLst>
                    <a:ext uri="{9D8B030D-6E8A-4147-A177-3AD203B41FA5}">
                      <a16:colId xmlns:a16="http://schemas.microsoft.com/office/drawing/2014/main" val="3309195404"/>
                    </a:ext>
                  </a:extLst>
                </a:gridCol>
                <a:gridCol w="613002">
                  <a:extLst>
                    <a:ext uri="{9D8B030D-6E8A-4147-A177-3AD203B41FA5}">
                      <a16:colId xmlns:a16="http://schemas.microsoft.com/office/drawing/2014/main" val="2569448160"/>
                    </a:ext>
                  </a:extLst>
                </a:gridCol>
                <a:gridCol w="613002">
                  <a:extLst>
                    <a:ext uri="{9D8B030D-6E8A-4147-A177-3AD203B41FA5}">
                      <a16:colId xmlns:a16="http://schemas.microsoft.com/office/drawing/2014/main" val="4188639591"/>
                    </a:ext>
                  </a:extLst>
                </a:gridCol>
              </a:tblGrid>
              <a:tr h="566992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rgbClr val="FF0000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0</a:t>
                      </a:r>
                      <a:endParaRPr lang="ko-KR" altLang="en-US" sz="2000" kern="1200" dirty="0">
                        <a:solidFill>
                          <a:srgbClr val="FF0000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3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-1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-3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5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105727"/>
                  </a:ext>
                </a:extLst>
              </a:tr>
              <a:tr h="566992">
                <a:tc>
                  <a:txBody>
                    <a:bodyPr/>
                    <a:lstStyle/>
                    <a:p>
                      <a:pPr marL="0" lvl="1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-3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388119"/>
                  </a:ext>
                </a:extLst>
              </a:tr>
              <a:tr h="566992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4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-1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3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182585"/>
                  </a:ext>
                </a:extLst>
              </a:tr>
              <a:tr h="566992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5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-2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3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4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647547"/>
                  </a:ext>
                </a:extLst>
              </a:tr>
              <a:tr h="566992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E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522078"/>
                  </a:ext>
                </a:extLst>
              </a:tr>
            </a:tbl>
          </a:graphicData>
        </a:graphic>
      </p:graphicFrame>
      <p:graphicFrame>
        <p:nvGraphicFramePr>
          <p:cNvPr id="12" name="표 14">
            <a:extLst>
              <a:ext uri="{FF2B5EF4-FFF2-40B4-BE49-F238E27FC236}">
                <a16:creationId xmlns:a16="http://schemas.microsoft.com/office/drawing/2014/main" id="{0096700F-C3B8-4211-992A-909B2D2D1C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818727"/>
              </p:ext>
            </p:extLst>
          </p:nvPr>
        </p:nvGraphicFramePr>
        <p:xfrm>
          <a:off x="4190833" y="2924987"/>
          <a:ext cx="3065010" cy="2834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3002">
                  <a:extLst>
                    <a:ext uri="{9D8B030D-6E8A-4147-A177-3AD203B41FA5}">
                      <a16:colId xmlns:a16="http://schemas.microsoft.com/office/drawing/2014/main" val="3561583520"/>
                    </a:ext>
                  </a:extLst>
                </a:gridCol>
                <a:gridCol w="613002">
                  <a:extLst>
                    <a:ext uri="{9D8B030D-6E8A-4147-A177-3AD203B41FA5}">
                      <a16:colId xmlns:a16="http://schemas.microsoft.com/office/drawing/2014/main" val="299496817"/>
                    </a:ext>
                  </a:extLst>
                </a:gridCol>
                <a:gridCol w="613002">
                  <a:extLst>
                    <a:ext uri="{9D8B030D-6E8A-4147-A177-3AD203B41FA5}">
                      <a16:colId xmlns:a16="http://schemas.microsoft.com/office/drawing/2014/main" val="3309195404"/>
                    </a:ext>
                  </a:extLst>
                </a:gridCol>
                <a:gridCol w="613002">
                  <a:extLst>
                    <a:ext uri="{9D8B030D-6E8A-4147-A177-3AD203B41FA5}">
                      <a16:colId xmlns:a16="http://schemas.microsoft.com/office/drawing/2014/main" val="2569448160"/>
                    </a:ext>
                  </a:extLst>
                </a:gridCol>
                <a:gridCol w="613002">
                  <a:extLst>
                    <a:ext uri="{9D8B030D-6E8A-4147-A177-3AD203B41FA5}">
                      <a16:colId xmlns:a16="http://schemas.microsoft.com/office/drawing/2014/main" val="4188639591"/>
                    </a:ext>
                  </a:extLst>
                </a:gridCol>
              </a:tblGrid>
              <a:tr h="566992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0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rgbClr val="FF0000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3</a:t>
                      </a:r>
                      <a:endParaRPr lang="ko-KR" altLang="en-US" sz="2000" kern="1200" dirty="0">
                        <a:solidFill>
                          <a:srgbClr val="FF0000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-1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-3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5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105727"/>
                  </a:ext>
                </a:extLst>
              </a:tr>
              <a:tr h="566992">
                <a:tc>
                  <a:txBody>
                    <a:bodyPr/>
                    <a:lstStyle/>
                    <a:p>
                      <a:pPr marL="0" lvl="1" algn="ctr" defTabSz="1082650" rtl="0" eaLnBrk="1" latinLnBrk="1" hangingPunct="1"/>
                      <a:r>
                        <a:rPr lang="en-US" altLang="ko-KR" sz="2000" kern="1200" dirty="0">
                          <a:solidFill>
                            <a:srgbClr val="FF0000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-3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388119"/>
                  </a:ext>
                </a:extLst>
              </a:tr>
              <a:tr h="566992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4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-1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3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182585"/>
                  </a:ext>
                </a:extLst>
              </a:tr>
              <a:tr h="566992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5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-2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3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4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647547"/>
                  </a:ext>
                </a:extLst>
              </a:tr>
              <a:tr h="566992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E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522078"/>
                  </a:ext>
                </a:extLst>
              </a:tr>
            </a:tbl>
          </a:graphicData>
        </a:graphic>
      </p:graphicFrame>
      <p:graphicFrame>
        <p:nvGraphicFramePr>
          <p:cNvPr id="13" name="표 14">
            <a:extLst>
              <a:ext uri="{FF2B5EF4-FFF2-40B4-BE49-F238E27FC236}">
                <a16:creationId xmlns:a16="http://schemas.microsoft.com/office/drawing/2014/main" id="{0B80201A-353E-40A4-9F65-DEAB65C330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7264359"/>
              </p:ext>
            </p:extLst>
          </p:nvPr>
        </p:nvGraphicFramePr>
        <p:xfrm>
          <a:off x="4190833" y="2924987"/>
          <a:ext cx="3065010" cy="2834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3002">
                  <a:extLst>
                    <a:ext uri="{9D8B030D-6E8A-4147-A177-3AD203B41FA5}">
                      <a16:colId xmlns:a16="http://schemas.microsoft.com/office/drawing/2014/main" val="3561583520"/>
                    </a:ext>
                  </a:extLst>
                </a:gridCol>
                <a:gridCol w="613002">
                  <a:extLst>
                    <a:ext uri="{9D8B030D-6E8A-4147-A177-3AD203B41FA5}">
                      <a16:colId xmlns:a16="http://schemas.microsoft.com/office/drawing/2014/main" val="299496817"/>
                    </a:ext>
                  </a:extLst>
                </a:gridCol>
                <a:gridCol w="613002">
                  <a:extLst>
                    <a:ext uri="{9D8B030D-6E8A-4147-A177-3AD203B41FA5}">
                      <a16:colId xmlns:a16="http://schemas.microsoft.com/office/drawing/2014/main" val="3309195404"/>
                    </a:ext>
                  </a:extLst>
                </a:gridCol>
                <a:gridCol w="613002">
                  <a:extLst>
                    <a:ext uri="{9D8B030D-6E8A-4147-A177-3AD203B41FA5}">
                      <a16:colId xmlns:a16="http://schemas.microsoft.com/office/drawing/2014/main" val="2569448160"/>
                    </a:ext>
                  </a:extLst>
                </a:gridCol>
                <a:gridCol w="613002">
                  <a:extLst>
                    <a:ext uri="{9D8B030D-6E8A-4147-A177-3AD203B41FA5}">
                      <a16:colId xmlns:a16="http://schemas.microsoft.com/office/drawing/2014/main" val="4188639591"/>
                    </a:ext>
                  </a:extLst>
                </a:gridCol>
              </a:tblGrid>
              <a:tr h="566992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0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3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rgbClr val="FF0000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2000" kern="1200" dirty="0">
                        <a:solidFill>
                          <a:srgbClr val="FF0000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-3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5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105727"/>
                  </a:ext>
                </a:extLst>
              </a:tr>
              <a:tr h="566992">
                <a:tc>
                  <a:txBody>
                    <a:bodyPr/>
                    <a:lstStyle/>
                    <a:p>
                      <a:pPr marL="0" lvl="1" algn="ctr" defTabSz="1082650" rtl="0" eaLnBrk="1" latinLnBrk="1" hangingPunct="1"/>
                      <a:r>
                        <a:rPr lang="en-US" altLang="ko-KR" sz="2000" kern="1200" dirty="0">
                          <a:solidFill>
                            <a:srgbClr val="FF0000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-3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388119"/>
                  </a:ext>
                </a:extLst>
              </a:tr>
              <a:tr h="566992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4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-1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3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182585"/>
                  </a:ext>
                </a:extLst>
              </a:tr>
              <a:tr h="566992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5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-2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3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4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647547"/>
                  </a:ext>
                </a:extLst>
              </a:tr>
              <a:tr h="566992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E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522078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29AF877C-87EC-4523-BD9B-9BEE90823E69}"/>
              </a:ext>
            </a:extLst>
          </p:cNvPr>
          <p:cNvSpPr txBox="1"/>
          <p:nvPr/>
        </p:nvSpPr>
        <p:spPr>
          <a:xfrm>
            <a:off x="621464" y="2188971"/>
            <a:ext cx="649160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400" dirty="0">
                <a:latin typeface="a고딕12" panose="02020600000000000000" pitchFamily="18" charset="-127"/>
                <a:ea typeface="a고딕12" panose="02020600000000000000" pitchFamily="18" charset="-127"/>
              </a:rPr>
              <a:t>D[x][y] = max(D[x][y-1] , D[x-1][y]) + A[x][y]</a:t>
            </a:r>
            <a:endParaRPr lang="ko-KR" altLang="en-US" sz="2400" dirty="0"/>
          </a:p>
        </p:txBody>
      </p:sp>
      <p:graphicFrame>
        <p:nvGraphicFramePr>
          <p:cNvPr id="15" name="표 14">
            <a:extLst>
              <a:ext uri="{FF2B5EF4-FFF2-40B4-BE49-F238E27FC236}">
                <a16:creationId xmlns:a16="http://schemas.microsoft.com/office/drawing/2014/main" id="{C89E8976-B907-428A-B290-93CD0F2B7F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735978"/>
              </p:ext>
            </p:extLst>
          </p:nvPr>
        </p:nvGraphicFramePr>
        <p:xfrm>
          <a:off x="4200459" y="2924987"/>
          <a:ext cx="3065010" cy="2834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3002">
                  <a:extLst>
                    <a:ext uri="{9D8B030D-6E8A-4147-A177-3AD203B41FA5}">
                      <a16:colId xmlns:a16="http://schemas.microsoft.com/office/drawing/2014/main" val="3561583520"/>
                    </a:ext>
                  </a:extLst>
                </a:gridCol>
                <a:gridCol w="613002">
                  <a:extLst>
                    <a:ext uri="{9D8B030D-6E8A-4147-A177-3AD203B41FA5}">
                      <a16:colId xmlns:a16="http://schemas.microsoft.com/office/drawing/2014/main" val="299496817"/>
                    </a:ext>
                  </a:extLst>
                </a:gridCol>
                <a:gridCol w="613002">
                  <a:extLst>
                    <a:ext uri="{9D8B030D-6E8A-4147-A177-3AD203B41FA5}">
                      <a16:colId xmlns:a16="http://schemas.microsoft.com/office/drawing/2014/main" val="3309195404"/>
                    </a:ext>
                  </a:extLst>
                </a:gridCol>
                <a:gridCol w="613002">
                  <a:extLst>
                    <a:ext uri="{9D8B030D-6E8A-4147-A177-3AD203B41FA5}">
                      <a16:colId xmlns:a16="http://schemas.microsoft.com/office/drawing/2014/main" val="2569448160"/>
                    </a:ext>
                  </a:extLst>
                </a:gridCol>
                <a:gridCol w="613002">
                  <a:extLst>
                    <a:ext uri="{9D8B030D-6E8A-4147-A177-3AD203B41FA5}">
                      <a16:colId xmlns:a16="http://schemas.microsoft.com/office/drawing/2014/main" val="4188639591"/>
                    </a:ext>
                  </a:extLst>
                </a:gridCol>
              </a:tblGrid>
              <a:tr h="566992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0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3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rgbClr val="FF0000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-1</a:t>
                      </a:r>
                      <a:endParaRPr lang="ko-KR" altLang="en-US" sz="2000" kern="1200" dirty="0">
                        <a:solidFill>
                          <a:srgbClr val="FF0000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5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105727"/>
                  </a:ext>
                </a:extLst>
              </a:tr>
              <a:tr h="566992">
                <a:tc>
                  <a:txBody>
                    <a:bodyPr/>
                    <a:lstStyle/>
                    <a:p>
                      <a:pPr marL="0" lvl="1" algn="ctr" defTabSz="1082650" rtl="0" eaLnBrk="1" latinLnBrk="1" hangingPunct="1"/>
                      <a:r>
                        <a:rPr lang="en-US" altLang="ko-KR" sz="2000" kern="1200" dirty="0">
                          <a:solidFill>
                            <a:srgbClr val="FF0000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-3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rgbClr val="FF0000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4</a:t>
                      </a:r>
                      <a:endParaRPr lang="ko-KR" altLang="en-US" sz="2000" kern="1200" dirty="0">
                        <a:solidFill>
                          <a:srgbClr val="FF0000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388119"/>
                  </a:ext>
                </a:extLst>
              </a:tr>
              <a:tr h="566992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4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-1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3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182585"/>
                  </a:ext>
                </a:extLst>
              </a:tr>
              <a:tr h="566992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5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-2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3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4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647547"/>
                  </a:ext>
                </a:extLst>
              </a:tr>
              <a:tr h="566992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E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522078"/>
                  </a:ext>
                </a:extLst>
              </a:tr>
            </a:tbl>
          </a:graphicData>
        </a:graphic>
      </p:graphicFrame>
      <p:graphicFrame>
        <p:nvGraphicFramePr>
          <p:cNvPr id="16" name="표 15">
            <a:extLst>
              <a:ext uri="{FF2B5EF4-FFF2-40B4-BE49-F238E27FC236}">
                <a16:creationId xmlns:a16="http://schemas.microsoft.com/office/drawing/2014/main" id="{4E9024C1-27BA-43AE-9D28-A0C4A42568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506574"/>
              </p:ext>
            </p:extLst>
          </p:nvPr>
        </p:nvGraphicFramePr>
        <p:xfrm>
          <a:off x="4179603" y="2924987"/>
          <a:ext cx="3065010" cy="2834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3002">
                  <a:extLst>
                    <a:ext uri="{9D8B030D-6E8A-4147-A177-3AD203B41FA5}">
                      <a16:colId xmlns:a16="http://schemas.microsoft.com/office/drawing/2014/main" val="3561583520"/>
                    </a:ext>
                  </a:extLst>
                </a:gridCol>
                <a:gridCol w="613002">
                  <a:extLst>
                    <a:ext uri="{9D8B030D-6E8A-4147-A177-3AD203B41FA5}">
                      <a16:colId xmlns:a16="http://schemas.microsoft.com/office/drawing/2014/main" val="299496817"/>
                    </a:ext>
                  </a:extLst>
                </a:gridCol>
                <a:gridCol w="613002">
                  <a:extLst>
                    <a:ext uri="{9D8B030D-6E8A-4147-A177-3AD203B41FA5}">
                      <a16:colId xmlns:a16="http://schemas.microsoft.com/office/drawing/2014/main" val="3309195404"/>
                    </a:ext>
                  </a:extLst>
                </a:gridCol>
                <a:gridCol w="613002">
                  <a:extLst>
                    <a:ext uri="{9D8B030D-6E8A-4147-A177-3AD203B41FA5}">
                      <a16:colId xmlns:a16="http://schemas.microsoft.com/office/drawing/2014/main" val="2569448160"/>
                    </a:ext>
                  </a:extLst>
                </a:gridCol>
                <a:gridCol w="613002">
                  <a:extLst>
                    <a:ext uri="{9D8B030D-6E8A-4147-A177-3AD203B41FA5}">
                      <a16:colId xmlns:a16="http://schemas.microsoft.com/office/drawing/2014/main" val="4188639591"/>
                    </a:ext>
                  </a:extLst>
                </a:gridCol>
              </a:tblGrid>
              <a:tr h="566992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0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3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rgbClr val="FF0000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-1</a:t>
                      </a:r>
                      <a:endParaRPr lang="ko-KR" altLang="en-US" sz="2000" kern="1200" dirty="0">
                        <a:solidFill>
                          <a:srgbClr val="FF0000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5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105727"/>
                  </a:ext>
                </a:extLst>
              </a:tr>
              <a:tr h="566992">
                <a:tc>
                  <a:txBody>
                    <a:bodyPr/>
                    <a:lstStyle/>
                    <a:p>
                      <a:pPr marL="0" lvl="1" algn="ctr" defTabSz="1082650" rtl="0" eaLnBrk="1" latinLnBrk="1" hangingPunct="1"/>
                      <a:r>
                        <a:rPr lang="en-US" altLang="ko-KR" sz="2000" kern="1200" dirty="0">
                          <a:solidFill>
                            <a:srgbClr val="FF0000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-3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4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388119"/>
                  </a:ext>
                </a:extLst>
              </a:tr>
              <a:tr h="566992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rgbClr val="FF0000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8</a:t>
                      </a:r>
                      <a:endParaRPr lang="ko-KR" altLang="en-US" sz="2000" kern="1200" dirty="0">
                        <a:solidFill>
                          <a:srgbClr val="FF0000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-1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3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182585"/>
                  </a:ext>
                </a:extLst>
              </a:tr>
              <a:tr h="566992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5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-2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3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4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647547"/>
                  </a:ext>
                </a:extLst>
              </a:tr>
              <a:tr h="566992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E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522078"/>
                  </a:ext>
                </a:extLst>
              </a:tr>
            </a:tbl>
          </a:graphicData>
        </a:graphic>
      </p:graphicFrame>
      <p:graphicFrame>
        <p:nvGraphicFramePr>
          <p:cNvPr id="17" name="표 16">
            <a:extLst>
              <a:ext uri="{FF2B5EF4-FFF2-40B4-BE49-F238E27FC236}">
                <a16:creationId xmlns:a16="http://schemas.microsoft.com/office/drawing/2014/main" id="{ED87F129-12C3-4778-956E-34BE1D685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377241"/>
              </p:ext>
            </p:extLst>
          </p:nvPr>
        </p:nvGraphicFramePr>
        <p:xfrm>
          <a:off x="4210085" y="2924987"/>
          <a:ext cx="3065010" cy="2834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3002">
                  <a:extLst>
                    <a:ext uri="{9D8B030D-6E8A-4147-A177-3AD203B41FA5}">
                      <a16:colId xmlns:a16="http://schemas.microsoft.com/office/drawing/2014/main" val="3561583520"/>
                    </a:ext>
                  </a:extLst>
                </a:gridCol>
                <a:gridCol w="613002">
                  <a:extLst>
                    <a:ext uri="{9D8B030D-6E8A-4147-A177-3AD203B41FA5}">
                      <a16:colId xmlns:a16="http://schemas.microsoft.com/office/drawing/2014/main" val="299496817"/>
                    </a:ext>
                  </a:extLst>
                </a:gridCol>
                <a:gridCol w="613002">
                  <a:extLst>
                    <a:ext uri="{9D8B030D-6E8A-4147-A177-3AD203B41FA5}">
                      <a16:colId xmlns:a16="http://schemas.microsoft.com/office/drawing/2014/main" val="3309195404"/>
                    </a:ext>
                  </a:extLst>
                </a:gridCol>
                <a:gridCol w="613002">
                  <a:extLst>
                    <a:ext uri="{9D8B030D-6E8A-4147-A177-3AD203B41FA5}">
                      <a16:colId xmlns:a16="http://schemas.microsoft.com/office/drawing/2014/main" val="2569448160"/>
                    </a:ext>
                  </a:extLst>
                </a:gridCol>
                <a:gridCol w="613002">
                  <a:extLst>
                    <a:ext uri="{9D8B030D-6E8A-4147-A177-3AD203B41FA5}">
                      <a16:colId xmlns:a16="http://schemas.microsoft.com/office/drawing/2014/main" val="4188639591"/>
                    </a:ext>
                  </a:extLst>
                </a:gridCol>
              </a:tblGrid>
              <a:tr h="566992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0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3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rgbClr val="FF0000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-1</a:t>
                      </a:r>
                      <a:endParaRPr lang="ko-KR" altLang="en-US" sz="2000" kern="1200" dirty="0">
                        <a:solidFill>
                          <a:srgbClr val="FF0000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5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105727"/>
                  </a:ext>
                </a:extLst>
              </a:tr>
              <a:tr h="566992">
                <a:tc>
                  <a:txBody>
                    <a:bodyPr/>
                    <a:lstStyle/>
                    <a:p>
                      <a:pPr marL="0" lvl="1" algn="ctr" defTabSz="1082650" rtl="0" eaLnBrk="1" latinLnBrk="1" hangingPunct="1"/>
                      <a:r>
                        <a:rPr lang="en-US" altLang="ko-KR" sz="2000" kern="1200" dirty="0">
                          <a:solidFill>
                            <a:srgbClr val="FF0000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-3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4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388119"/>
                  </a:ext>
                </a:extLst>
              </a:tr>
              <a:tr h="566992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8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rgbClr val="FF0000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7</a:t>
                      </a:r>
                      <a:endParaRPr lang="ko-KR" altLang="en-US" sz="2000" kern="1200" dirty="0">
                        <a:solidFill>
                          <a:srgbClr val="FF0000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3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182585"/>
                  </a:ext>
                </a:extLst>
              </a:tr>
              <a:tr h="566992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5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-2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rgbClr val="FF0000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11</a:t>
                      </a:r>
                      <a:endParaRPr lang="ko-KR" altLang="en-US" sz="2000" kern="1200" dirty="0">
                        <a:solidFill>
                          <a:srgbClr val="FF0000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4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647547"/>
                  </a:ext>
                </a:extLst>
              </a:tr>
              <a:tr h="566992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E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522078"/>
                  </a:ext>
                </a:extLst>
              </a:tr>
            </a:tbl>
          </a:graphicData>
        </a:graphic>
      </p:graphicFrame>
      <p:graphicFrame>
        <p:nvGraphicFramePr>
          <p:cNvPr id="18" name="표 17">
            <a:extLst>
              <a:ext uri="{FF2B5EF4-FFF2-40B4-BE49-F238E27FC236}">
                <a16:creationId xmlns:a16="http://schemas.microsoft.com/office/drawing/2014/main" id="{81343531-D542-4BAD-A727-65337620B2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5325531"/>
              </p:ext>
            </p:extLst>
          </p:nvPr>
        </p:nvGraphicFramePr>
        <p:xfrm>
          <a:off x="4219711" y="2924987"/>
          <a:ext cx="3065010" cy="2834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3002">
                  <a:extLst>
                    <a:ext uri="{9D8B030D-6E8A-4147-A177-3AD203B41FA5}">
                      <a16:colId xmlns:a16="http://schemas.microsoft.com/office/drawing/2014/main" val="3561583520"/>
                    </a:ext>
                  </a:extLst>
                </a:gridCol>
                <a:gridCol w="613002">
                  <a:extLst>
                    <a:ext uri="{9D8B030D-6E8A-4147-A177-3AD203B41FA5}">
                      <a16:colId xmlns:a16="http://schemas.microsoft.com/office/drawing/2014/main" val="299496817"/>
                    </a:ext>
                  </a:extLst>
                </a:gridCol>
                <a:gridCol w="613002">
                  <a:extLst>
                    <a:ext uri="{9D8B030D-6E8A-4147-A177-3AD203B41FA5}">
                      <a16:colId xmlns:a16="http://schemas.microsoft.com/office/drawing/2014/main" val="3309195404"/>
                    </a:ext>
                  </a:extLst>
                </a:gridCol>
                <a:gridCol w="613002">
                  <a:extLst>
                    <a:ext uri="{9D8B030D-6E8A-4147-A177-3AD203B41FA5}">
                      <a16:colId xmlns:a16="http://schemas.microsoft.com/office/drawing/2014/main" val="2569448160"/>
                    </a:ext>
                  </a:extLst>
                </a:gridCol>
                <a:gridCol w="613002">
                  <a:extLst>
                    <a:ext uri="{9D8B030D-6E8A-4147-A177-3AD203B41FA5}">
                      <a16:colId xmlns:a16="http://schemas.microsoft.com/office/drawing/2014/main" val="4188639591"/>
                    </a:ext>
                  </a:extLst>
                </a:gridCol>
              </a:tblGrid>
              <a:tr h="566992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0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3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rgbClr val="FF0000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-1</a:t>
                      </a:r>
                      <a:endParaRPr lang="ko-KR" altLang="en-US" sz="2000" kern="1200" dirty="0">
                        <a:solidFill>
                          <a:srgbClr val="FF0000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5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105727"/>
                  </a:ext>
                </a:extLst>
              </a:tr>
              <a:tr h="566992">
                <a:tc>
                  <a:txBody>
                    <a:bodyPr/>
                    <a:lstStyle/>
                    <a:p>
                      <a:pPr marL="0" lvl="1" algn="ctr" defTabSz="1082650" rtl="0" eaLnBrk="1" latinLnBrk="1" hangingPunct="1"/>
                      <a:r>
                        <a:rPr lang="en-US" altLang="ko-KR" sz="2000" kern="1200" dirty="0">
                          <a:solidFill>
                            <a:srgbClr val="FF0000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-3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4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388119"/>
                  </a:ext>
                </a:extLst>
              </a:tr>
              <a:tr h="566992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8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7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rgbClr val="FF0000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10</a:t>
                      </a:r>
                      <a:endParaRPr lang="ko-KR" altLang="en-US" sz="2000" kern="1200" dirty="0">
                        <a:solidFill>
                          <a:srgbClr val="FF0000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182585"/>
                  </a:ext>
                </a:extLst>
              </a:tr>
              <a:tr h="566992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5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-2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11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rgbClr val="FF0000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12</a:t>
                      </a:r>
                      <a:endParaRPr lang="ko-KR" altLang="en-US" sz="2000" kern="1200" dirty="0">
                        <a:solidFill>
                          <a:srgbClr val="FF0000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4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647547"/>
                  </a:ext>
                </a:extLst>
              </a:tr>
              <a:tr h="566992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rgbClr val="FF0000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12</a:t>
                      </a:r>
                      <a:endParaRPr lang="ko-KR" altLang="en-US" sz="2000" kern="1200" dirty="0">
                        <a:solidFill>
                          <a:srgbClr val="FF0000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E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522078"/>
                  </a:ext>
                </a:extLst>
              </a:tr>
            </a:tbl>
          </a:graphicData>
        </a:graphic>
      </p:graphicFrame>
      <p:graphicFrame>
        <p:nvGraphicFramePr>
          <p:cNvPr id="19" name="표 18">
            <a:extLst>
              <a:ext uri="{FF2B5EF4-FFF2-40B4-BE49-F238E27FC236}">
                <a16:creationId xmlns:a16="http://schemas.microsoft.com/office/drawing/2014/main" id="{DD8A5ACD-EF1F-4B15-971B-1966523694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0478391"/>
              </p:ext>
            </p:extLst>
          </p:nvPr>
        </p:nvGraphicFramePr>
        <p:xfrm>
          <a:off x="4229337" y="2924987"/>
          <a:ext cx="3065010" cy="2834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3002">
                  <a:extLst>
                    <a:ext uri="{9D8B030D-6E8A-4147-A177-3AD203B41FA5}">
                      <a16:colId xmlns:a16="http://schemas.microsoft.com/office/drawing/2014/main" val="3561583520"/>
                    </a:ext>
                  </a:extLst>
                </a:gridCol>
                <a:gridCol w="613002">
                  <a:extLst>
                    <a:ext uri="{9D8B030D-6E8A-4147-A177-3AD203B41FA5}">
                      <a16:colId xmlns:a16="http://schemas.microsoft.com/office/drawing/2014/main" val="299496817"/>
                    </a:ext>
                  </a:extLst>
                </a:gridCol>
                <a:gridCol w="613002">
                  <a:extLst>
                    <a:ext uri="{9D8B030D-6E8A-4147-A177-3AD203B41FA5}">
                      <a16:colId xmlns:a16="http://schemas.microsoft.com/office/drawing/2014/main" val="3309195404"/>
                    </a:ext>
                  </a:extLst>
                </a:gridCol>
                <a:gridCol w="613002">
                  <a:extLst>
                    <a:ext uri="{9D8B030D-6E8A-4147-A177-3AD203B41FA5}">
                      <a16:colId xmlns:a16="http://schemas.microsoft.com/office/drawing/2014/main" val="2569448160"/>
                    </a:ext>
                  </a:extLst>
                </a:gridCol>
                <a:gridCol w="613002">
                  <a:extLst>
                    <a:ext uri="{9D8B030D-6E8A-4147-A177-3AD203B41FA5}">
                      <a16:colId xmlns:a16="http://schemas.microsoft.com/office/drawing/2014/main" val="4188639591"/>
                    </a:ext>
                  </a:extLst>
                </a:gridCol>
              </a:tblGrid>
              <a:tr h="566992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0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3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rgbClr val="FF0000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-1</a:t>
                      </a:r>
                      <a:endParaRPr lang="ko-KR" altLang="en-US" sz="2000" kern="1200" dirty="0">
                        <a:solidFill>
                          <a:srgbClr val="FF0000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5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105727"/>
                  </a:ext>
                </a:extLst>
              </a:tr>
              <a:tr h="566992">
                <a:tc>
                  <a:txBody>
                    <a:bodyPr/>
                    <a:lstStyle/>
                    <a:p>
                      <a:pPr marL="0" lvl="1" algn="ctr" defTabSz="1082650" rtl="0" eaLnBrk="1" latinLnBrk="1" hangingPunct="1"/>
                      <a:r>
                        <a:rPr lang="en-US" altLang="ko-KR" sz="2000" kern="1200" dirty="0">
                          <a:solidFill>
                            <a:srgbClr val="FF0000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-3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4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388119"/>
                  </a:ext>
                </a:extLst>
              </a:tr>
              <a:tr h="566992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2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8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7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10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182585"/>
                  </a:ext>
                </a:extLst>
              </a:tr>
              <a:tr h="566992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5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-2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11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12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rgbClr val="FF0000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16</a:t>
                      </a:r>
                      <a:endParaRPr lang="ko-KR" altLang="en-US" sz="2000" kern="1200" dirty="0">
                        <a:solidFill>
                          <a:srgbClr val="FF0000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647547"/>
                  </a:ext>
                </a:extLst>
              </a:tr>
              <a:tr h="566992"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12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rgbClr val="FF0000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14</a:t>
                      </a:r>
                      <a:endParaRPr lang="ko-KR" altLang="en-US" sz="2000" kern="1200" dirty="0">
                        <a:solidFill>
                          <a:srgbClr val="FF0000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2650" rtl="0" eaLnBrk="1" latinLnBrk="1" hangingPunct="1"/>
                      <a:r>
                        <a:rPr lang="en-US" altLang="ko-KR" sz="2000" kern="1200" dirty="0">
                          <a:solidFill>
                            <a:schemeClr val="tx1"/>
                          </a:solidFill>
                          <a:latin typeface="a고딕10" panose="02020600000000000000" pitchFamily="18" charset="-127"/>
                          <a:ea typeface="a고딕10" panose="02020600000000000000" pitchFamily="18" charset="-127"/>
                          <a:cs typeface="+mn-cs"/>
                        </a:rPr>
                        <a:t>E</a:t>
                      </a:r>
                      <a:endParaRPr lang="ko-KR" altLang="en-US" sz="2000" kern="1200" dirty="0">
                        <a:solidFill>
                          <a:schemeClr val="tx1"/>
                        </a:solidFill>
                        <a:latin typeface="a고딕10" panose="02020600000000000000" pitchFamily="18" charset="-127"/>
                        <a:ea typeface="a고딕10" panose="02020600000000000000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5220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7806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ABDBCA0-730D-4BE7-BAB9-2EEC7F28DBBB}"/>
              </a:ext>
            </a:extLst>
          </p:cNvPr>
          <p:cNvSpPr txBox="1"/>
          <p:nvPr/>
        </p:nvSpPr>
        <p:spPr>
          <a:xfrm>
            <a:off x="259881" y="336884"/>
            <a:ext cx="103182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dirty="0">
                <a:latin typeface="a고딕15" panose="02020600000000000000" pitchFamily="18" charset="-127"/>
                <a:ea typeface="a고딕15" panose="02020600000000000000" pitchFamily="18" charset="-127"/>
              </a:rPr>
              <a:t>3. 2</a:t>
            </a:r>
            <a:r>
              <a:rPr lang="en-US" altLang="ko-KR" sz="4000" baseline="30000" dirty="0">
                <a:latin typeface="a고딕15" panose="02020600000000000000" pitchFamily="18" charset="-127"/>
                <a:ea typeface="a고딕15" panose="02020600000000000000" pitchFamily="18" charset="-127"/>
              </a:rPr>
              <a:t>nd</a:t>
            </a:r>
            <a:r>
              <a:rPr lang="en-US" altLang="ko-KR" sz="4000" dirty="0">
                <a:latin typeface="a고딕15" panose="02020600000000000000" pitchFamily="18" charset="-127"/>
                <a:ea typeface="a고딕15" panose="02020600000000000000" pitchFamily="18" charset="-127"/>
              </a:rPr>
              <a:t> POW : Flood-it</a:t>
            </a:r>
            <a:endParaRPr lang="ko-KR" altLang="en-US" sz="4000" dirty="0">
              <a:latin typeface="a고딕15" panose="02020600000000000000" pitchFamily="18" charset="-127"/>
              <a:ea typeface="a고딕15" panose="02020600000000000000" pitchFamily="18" charset="-127"/>
            </a:endParaRPr>
          </a:p>
        </p:txBody>
      </p:sp>
      <p:graphicFrame>
        <p:nvGraphicFramePr>
          <p:cNvPr id="22" name="개체 21">
            <a:extLst>
              <a:ext uri="{FF2B5EF4-FFF2-40B4-BE49-F238E27FC236}">
                <a16:creationId xmlns:a16="http://schemas.microsoft.com/office/drawing/2014/main" id="{B9C0ADC5-2AEA-4152-8E6E-80EA54918C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0369830"/>
              </p:ext>
            </p:extLst>
          </p:nvPr>
        </p:nvGraphicFramePr>
        <p:xfrm>
          <a:off x="541421" y="1132188"/>
          <a:ext cx="7011980" cy="52589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2" imgW="5409855" imgH="4057650" progId="AcroExch.Document.DC">
                  <p:embed/>
                </p:oleObj>
              </mc:Choice>
              <mc:Fallback>
                <p:oleObj name="Acrobat Document" r:id="rId2" imgW="5409855" imgH="405765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41421" y="1132188"/>
                        <a:ext cx="7011980" cy="52589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6878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897</Words>
  <Application>Microsoft Office PowerPoint</Application>
  <PresentationFormat>와이드스크린</PresentationFormat>
  <Paragraphs>492</Paragraphs>
  <Slides>11</Slides>
  <Notes>0</Notes>
  <HiddenSlides>0</HiddenSlides>
  <MMClips>0</MMClips>
  <ScaleCrop>false</ScaleCrop>
  <HeadingPairs>
    <vt:vector size="8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21" baseType="lpstr">
      <vt:lpstr>a고딕10</vt:lpstr>
      <vt:lpstr>a고딕12</vt:lpstr>
      <vt:lpstr>a고딕14</vt:lpstr>
      <vt:lpstr>a고딕15</vt:lpstr>
      <vt:lpstr>나눔스퀘어라운드 Bold</vt:lpstr>
      <vt:lpstr>나눔스퀘어라운드 Light</vt:lpstr>
      <vt:lpstr>맑은 고딕</vt:lpstr>
      <vt:lpstr>Arial</vt:lpstr>
      <vt:lpstr>Office 테마</vt:lpstr>
      <vt:lpstr>Adobe Acrobat Document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조영서</dc:creator>
  <cp:lastModifiedBy> </cp:lastModifiedBy>
  <cp:revision>16</cp:revision>
  <dcterms:created xsi:type="dcterms:W3CDTF">2021-05-15T11:03:15Z</dcterms:created>
  <dcterms:modified xsi:type="dcterms:W3CDTF">2021-05-15T14:01:16Z</dcterms:modified>
</cp:coreProperties>
</file>