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B33"/>
    <a:srgbClr val="F0A500"/>
    <a:srgbClr val="B2C7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E2BB33E-D813-417C-B98A-F94E66F5FC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9BD2F498-C82D-4D44-B5F5-2F4063FBC9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4ABA33A-9AA5-427A-98C6-05449DC93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5DC9D-D556-41A2-B62E-058779CE2783}" type="datetimeFigureOut">
              <a:rPr lang="ko-KR" altLang="en-US" smtClean="0"/>
              <a:t>2021-05-16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B63E818-5E43-4FFC-8673-44A0424F3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0E768A6-02CC-4C9E-A0B7-5F710A01C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30AF-B0A5-4F72-88FD-30B1DC0759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112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E347EB1-1778-432B-B65C-E5C4058DD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C71F3AA-41AE-451A-AAC4-C6CA740518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5938A6D-4AFC-405F-8225-D64B908F9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5DC9D-D556-41A2-B62E-058779CE2783}" type="datetimeFigureOut">
              <a:rPr lang="ko-KR" altLang="en-US" smtClean="0"/>
              <a:t>2021-05-16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8360598-E4BB-4B83-BA64-FDA353DE3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9F20FA1-9AD7-4978-BCD5-F53A34BB4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30AF-B0A5-4F72-88FD-30B1DC0759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4033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4AA79048-D801-44D9-A907-E1391EFE8F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4F42005-7D19-4AD9-82C1-B49E20EA22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09804B4-035B-483C-8263-BA7F9B97F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5DC9D-D556-41A2-B62E-058779CE2783}" type="datetimeFigureOut">
              <a:rPr lang="ko-KR" altLang="en-US" smtClean="0"/>
              <a:t>2021-05-16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15DDDFB-65FE-47CB-A50B-752F72CA3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2CA721C-B4F7-4E66-AFC4-ADC4A74BC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30AF-B0A5-4F72-88FD-30B1DC0759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0717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E21EC91-6D49-44B5-B317-057644FF5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FEA4D68-8642-4BA8-9B7A-64BFC4840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2376132-3A38-4EB8-9636-D3BEE9496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5DC9D-D556-41A2-B62E-058779CE2783}" type="datetimeFigureOut">
              <a:rPr lang="ko-KR" altLang="en-US" smtClean="0"/>
              <a:t>2021-05-16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C215057-AC50-4842-8166-F144CD91B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2E60143-0198-454C-82EC-832F2BBDC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30AF-B0A5-4F72-88FD-30B1DC0759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4303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369CD3B-BF71-43A0-B6E2-9B93C7B5B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4F4D0E5-2312-4C66-AD6E-D50BDDB35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9C97344-1B7E-4196-A169-0A3DA8A25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5DC9D-D556-41A2-B62E-058779CE2783}" type="datetimeFigureOut">
              <a:rPr lang="ko-KR" altLang="en-US" smtClean="0"/>
              <a:t>2021-05-16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F38DB19-36C8-4350-8C86-F24DFE5D5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8F91037-2D53-4364-B58B-B3693CEBB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30AF-B0A5-4F72-88FD-30B1DC0759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8814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F276237-31A6-4C32-9F97-8D90CBE3C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52738CC-7FDF-4199-8B23-4DB5553249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8D8734C-44E3-48B6-9F39-03304EDD07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99C1BBD-5A44-474C-A633-73678D118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5DC9D-D556-41A2-B62E-058779CE2783}" type="datetimeFigureOut">
              <a:rPr lang="ko-KR" altLang="en-US" smtClean="0"/>
              <a:t>2021-05-16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5DEDC47-1DD7-43B0-9A22-2945FF1B8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447BC6B-75A1-4DB5-9AD9-B7B6534CC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30AF-B0A5-4F72-88FD-30B1DC0759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952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29EE912-CEFB-452E-8DAA-71688347E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53C2F32-7FD2-4BD0-A5E8-4FCB2CBBBB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4D87191-909D-4ECA-A1D2-26C456A741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02F86BB6-7B6B-41A9-9A3C-275A6784B0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4C901BC0-9568-45B5-9C97-F1129223D4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C7AA767A-B5C3-4F2F-A70B-543104689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5DC9D-D556-41A2-B62E-058779CE2783}" type="datetimeFigureOut">
              <a:rPr lang="ko-KR" altLang="en-US" smtClean="0"/>
              <a:t>2021-05-16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D4ABE5F-421C-426D-B595-F6A4C6CD7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C206A68F-47A3-4498-BF1E-F176BE78B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30AF-B0A5-4F72-88FD-30B1DC0759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6642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E700C15-A93B-4407-A78F-8661F4B2F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B7F8AD53-7479-4337-B7C6-AD58C9A37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5DC9D-D556-41A2-B62E-058779CE2783}" type="datetimeFigureOut">
              <a:rPr lang="ko-KR" altLang="en-US" smtClean="0"/>
              <a:t>2021-05-16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CD16D2F-B26C-4627-8860-0D5F04725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6622AE8-B023-4F36-A881-67064FECE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30AF-B0A5-4F72-88FD-30B1DC0759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1960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EF7F7E10-E61A-4768-979F-6591B83E5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5DC9D-D556-41A2-B62E-058779CE2783}" type="datetimeFigureOut">
              <a:rPr lang="ko-KR" altLang="en-US" smtClean="0"/>
              <a:t>2021-05-16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522ADBD-DA9C-45C9-9C13-3D2BCFA9F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BD92AE4-0F12-4962-BC3D-FC39BAF76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30AF-B0A5-4F72-88FD-30B1DC0759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378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AB53761-4E1E-4580-8EF1-E39787512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5D05532-F9FA-4EB8-91C0-ACBF6F35B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816F6DF-0F86-4F76-962A-9E4B753A78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DE37B58-58AC-4149-817A-BAA9D8A7A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5DC9D-D556-41A2-B62E-058779CE2783}" type="datetimeFigureOut">
              <a:rPr lang="ko-KR" altLang="en-US" smtClean="0"/>
              <a:t>2021-05-16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318DD1E-3600-4ED0-AB85-595E92364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B5CBBE6-1835-4F1D-9B41-B30C65D04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30AF-B0A5-4F72-88FD-30B1DC0759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7625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66587F4-C72A-4E5E-9EF5-DB0C2AEB4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D46BC764-8597-47B9-958B-D13E7AB3F4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AE81222-2E71-4259-9F08-195A217B39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D8362AB-6A33-40AD-B3B9-82B91BC10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5DC9D-D556-41A2-B62E-058779CE2783}" type="datetimeFigureOut">
              <a:rPr lang="ko-KR" altLang="en-US" smtClean="0"/>
              <a:t>2021-05-16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5B1CF87-AA3F-4275-8B15-3E8ED39CF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1D2E022-CB40-43A1-BB1F-B7B5CF7A5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30AF-B0A5-4F72-88FD-30B1DC0759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3272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60EAD2E5-E1BB-46C8-B77B-5226EBA16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CA2FB4F-FEE7-4B54-9A51-FE67D1514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728C6AB-C56C-4C0A-8C83-DC5D1899E2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5DC9D-D556-41A2-B62E-058779CE2783}" type="datetimeFigureOut">
              <a:rPr lang="ko-KR" altLang="en-US" smtClean="0"/>
              <a:t>2021-05-16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B318D2C-6F8A-490D-AF5E-B49FEC36E6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280C27B-ED20-4911-BAC1-56483AF113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E30AF-B0A5-4F72-88FD-30B1DC0759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0403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F863C368-B468-491E-9D1A-8EB8C5E54914}"/>
              </a:ext>
            </a:extLst>
          </p:cNvPr>
          <p:cNvSpPr/>
          <p:nvPr/>
        </p:nvSpPr>
        <p:spPr>
          <a:xfrm>
            <a:off x="3792502" y="2149032"/>
            <a:ext cx="4606996" cy="1415898"/>
          </a:xfrm>
          <a:prstGeom prst="roundRect">
            <a:avLst>
              <a:gd name="adj" fmla="val 23771"/>
            </a:avLst>
          </a:prstGeom>
          <a:solidFill>
            <a:srgbClr val="FFEB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18712F24-CF8A-475D-BBE3-015FCC82909E}"/>
              </a:ext>
            </a:extLst>
          </p:cNvPr>
          <p:cNvSpPr/>
          <p:nvPr/>
        </p:nvSpPr>
        <p:spPr>
          <a:xfrm>
            <a:off x="4593771" y="3718428"/>
            <a:ext cx="3004458" cy="1332135"/>
          </a:xfrm>
          <a:prstGeom prst="roundRect">
            <a:avLst>
              <a:gd name="adj" fmla="val 1955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AA0C2D14-E028-49A3-A225-DBB44143E5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3985"/>
            <a:ext cx="9144000" cy="2387600"/>
          </a:xfrm>
        </p:spPr>
        <p:txBody>
          <a:bodyPr/>
          <a:lstStyle/>
          <a:p>
            <a:r>
              <a:rPr lang="en-US" altLang="ko-KR" dirty="0">
                <a:latin typeface="210 옴니고딕 020" panose="02020603020101020101" pitchFamily="18" charset="-127"/>
                <a:ea typeface="210 옴니고딕 020" panose="02020603020101020101" pitchFamily="18" charset="-127"/>
              </a:rPr>
              <a:t>TransBot</a:t>
            </a:r>
            <a:endParaRPr lang="ko-KR" altLang="en-US" dirty="0">
              <a:latin typeface="210 옴니고딕 020" panose="02020603020101020101" pitchFamily="18" charset="-127"/>
              <a:ea typeface="210 옴니고딕 020" panose="02020603020101020101" pitchFamily="18" charset="-127"/>
            </a:endParaRP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27434A2-B4FA-4270-B98A-0A41346B79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93542" y="3719605"/>
            <a:ext cx="3204916" cy="1211032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160000"/>
              </a:lnSpc>
              <a:spcBef>
                <a:spcPct val="0"/>
              </a:spcBef>
            </a:pPr>
            <a:r>
              <a:rPr lang="en-US" altLang="ko-KR" dirty="0">
                <a:latin typeface="210 옴니고딕 020" panose="02020603020101020101" pitchFamily="18" charset="-127"/>
                <a:ea typeface="210 옴니고딕 020" panose="02020603020101020101" pitchFamily="18" charset="-127"/>
                <a:cs typeface="+mj-cs"/>
              </a:rPr>
              <a:t>21-024 </a:t>
            </a:r>
            <a:r>
              <a:rPr lang="ko-KR" altLang="en-US" dirty="0">
                <a:latin typeface="210 옴니고딕 020" panose="02020603020101020101" pitchFamily="18" charset="-127"/>
                <a:ea typeface="210 옴니고딕 020" panose="02020603020101020101" pitchFamily="18" charset="-127"/>
                <a:cs typeface="+mj-cs"/>
              </a:rPr>
              <a:t>김예린</a:t>
            </a:r>
            <a:endParaRPr lang="en-US" altLang="ko-KR" dirty="0">
              <a:latin typeface="210 옴니고딕 020" panose="02020603020101020101" pitchFamily="18" charset="-127"/>
              <a:ea typeface="210 옴니고딕 020" panose="02020603020101020101" pitchFamily="18" charset="-127"/>
              <a:cs typeface="+mj-cs"/>
            </a:endParaRPr>
          </a:p>
          <a:p>
            <a:pPr>
              <a:lnSpc>
                <a:spcPct val="160000"/>
              </a:lnSpc>
              <a:spcBef>
                <a:spcPct val="0"/>
              </a:spcBef>
            </a:pPr>
            <a:r>
              <a:rPr lang="en-US" altLang="ko-KR" dirty="0">
                <a:latin typeface="210 옴니고딕 020" panose="02020603020101020101" pitchFamily="18" charset="-127"/>
                <a:ea typeface="210 옴니고딕 020" panose="02020603020101020101" pitchFamily="18" charset="-127"/>
                <a:cs typeface="+mj-cs"/>
              </a:rPr>
              <a:t>19-006 </a:t>
            </a:r>
            <a:r>
              <a:rPr lang="ko-KR" altLang="en-US" dirty="0">
                <a:latin typeface="210 옴니고딕 020" panose="02020603020101020101" pitchFamily="18" charset="-127"/>
                <a:ea typeface="210 옴니고딕 020" panose="02020603020101020101" pitchFamily="18" charset="-127"/>
                <a:cs typeface="+mj-cs"/>
              </a:rPr>
              <a:t>권순호</a:t>
            </a:r>
          </a:p>
        </p:txBody>
      </p:sp>
    </p:spTree>
    <p:extLst>
      <p:ext uri="{BB962C8B-B14F-4D97-AF65-F5344CB8AC3E}">
        <p14:creationId xmlns:p14="http://schemas.microsoft.com/office/powerpoint/2010/main" val="166043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9C9D18C7-B640-42C9-8BE9-BB490506FE00}"/>
              </a:ext>
            </a:extLst>
          </p:cNvPr>
          <p:cNvSpPr/>
          <p:nvPr/>
        </p:nvSpPr>
        <p:spPr>
          <a:xfrm>
            <a:off x="733777" y="1670225"/>
            <a:ext cx="10515599" cy="4506737"/>
          </a:xfrm>
          <a:prstGeom prst="roundRect">
            <a:avLst>
              <a:gd name="adj" fmla="val 445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01BA2B7E-0701-4B63-8D45-6671436F5B56}"/>
              </a:ext>
            </a:extLst>
          </p:cNvPr>
          <p:cNvSpPr/>
          <p:nvPr/>
        </p:nvSpPr>
        <p:spPr>
          <a:xfrm>
            <a:off x="733778" y="365125"/>
            <a:ext cx="3405960" cy="1170164"/>
          </a:xfrm>
          <a:prstGeom prst="roundRect">
            <a:avLst/>
          </a:prstGeom>
          <a:solidFill>
            <a:srgbClr val="FFEB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F2D84F9E-E0C0-457F-BACB-789D873C4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152" y="365125"/>
            <a:ext cx="10339647" cy="1325563"/>
          </a:xfrm>
        </p:spPr>
        <p:txBody>
          <a:bodyPr/>
          <a:lstStyle/>
          <a:p>
            <a:r>
              <a:rPr lang="en-US" altLang="ko-KR" dirty="0">
                <a:latin typeface="210 옴니고딕 020" panose="02020603020101020101" pitchFamily="18" charset="-127"/>
                <a:ea typeface="210 옴니고딕 020" panose="02020603020101020101" pitchFamily="18" charset="-127"/>
              </a:rPr>
              <a:t>Motivation</a:t>
            </a:r>
            <a:endParaRPr lang="ko-KR" altLang="en-US" dirty="0">
              <a:latin typeface="210 옴니고딕 020" panose="02020603020101020101" pitchFamily="18" charset="-127"/>
              <a:ea typeface="210 옴니고딕 020" panose="02020603020101020101" pitchFamily="18" charset="-12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C12197-319E-4B2E-9417-FB6FC6160D74}"/>
              </a:ext>
            </a:extLst>
          </p:cNvPr>
          <p:cNvSpPr txBox="1"/>
          <p:nvPr/>
        </p:nvSpPr>
        <p:spPr>
          <a:xfrm>
            <a:off x="696766" y="2790727"/>
            <a:ext cx="105896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ko-KR" sz="3200" dirty="0">
                <a:latin typeface="210 옴니고딕 020" panose="02020603020101020101" pitchFamily="18" charset="-127"/>
                <a:ea typeface="210 옴니고딕 020" panose="02020603020101020101" pitchFamily="18" charset="-127"/>
              </a:rPr>
              <a:t>Started with no particular motivation(for fun),</a:t>
            </a:r>
          </a:p>
          <a:p>
            <a:pPr algn="ctr">
              <a:lnSpc>
                <a:spcPct val="200000"/>
              </a:lnSpc>
            </a:pPr>
            <a:r>
              <a:rPr lang="en-US" altLang="ko-KR" sz="3200" dirty="0">
                <a:latin typeface="210 옴니고딕 020" panose="02020603020101020101" pitchFamily="18" charset="-127"/>
                <a:ea typeface="210 옴니고딕 020" panose="02020603020101020101" pitchFamily="18" charset="-127"/>
              </a:rPr>
              <a:t>Thought it would be useful for foreign students</a:t>
            </a:r>
          </a:p>
        </p:txBody>
      </p:sp>
    </p:spTree>
    <p:extLst>
      <p:ext uri="{BB962C8B-B14F-4D97-AF65-F5344CB8AC3E}">
        <p14:creationId xmlns:p14="http://schemas.microsoft.com/office/powerpoint/2010/main" val="402016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AF230CDB-5AE5-4F15-8EB5-262BA20EA1C8}"/>
              </a:ext>
            </a:extLst>
          </p:cNvPr>
          <p:cNvSpPr/>
          <p:nvPr/>
        </p:nvSpPr>
        <p:spPr>
          <a:xfrm>
            <a:off x="733777" y="1670225"/>
            <a:ext cx="10515599" cy="4506737"/>
          </a:xfrm>
          <a:prstGeom prst="roundRect">
            <a:avLst>
              <a:gd name="adj" fmla="val 445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684BC60E-4501-4144-AE39-594BB3D4AD0D}"/>
              </a:ext>
            </a:extLst>
          </p:cNvPr>
          <p:cNvSpPr/>
          <p:nvPr/>
        </p:nvSpPr>
        <p:spPr>
          <a:xfrm>
            <a:off x="733778" y="365125"/>
            <a:ext cx="3248018" cy="1170164"/>
          </a:xfrm>
          <a:prstGeom prst="roundRect">
            <a:avLst/>
          </a:prstGeom>
          <a:solidFill>
            <a:srgbClr val="FFEB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80B99871-EF56-4D4F-8C66-E46D130B4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655" y="365125"/>
            <a:ext cx="10273145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dirty="0">
                <a:latin typeface="210 옴니고딕 020" panose="02020603020101020101" pitchFamily="18" charset="-127"/>
                <a:ea typeface="210 옴니고딕 020" panose="02020603020101020101" pitchFamily="18" charset="-127"/>
              </a:rPr>
              <a:t>Features</a:t>
            </a:r>
            <a:endParaRPr lang="ko-KR" altLang="en-US" dirty="0">
              <a:latin typeface="210 옴니고딕 020" panose="02020603020101020101" pitchFamily="18" charset="-127"/>
              <a:ea typeface="210 옴니고딕 020" panose="02020603020101020101" pitchFamily="18" charset="-127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BB7FBA6-B8F8-4C97-ADD1-EE4696782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24" y="1943192"/>
            <a:ext cx="10411176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>
                <a:latin typeface="210 옴니고딕 020" panose="02020603020101020101" pitchFamily="18" charset="-127"/>
                <a:ea typeface="210 옴니고딕 020" panose="02020603020101020101" pitchFamily="18" charset="-127"/>
              </a:rPr>
              <a:t>/</a:t>
            </a:r>
            <a:r>
              <a:rPr lang="ko-KR" altLang="en-US" dirty="0">
                <a:latin typeface="210 옴니고딕 020" panose="02020603020101020101" pitchFamily="18" charset="-127"/>
                <a:ea typeface="210 옴니고딕 020" panose="02020603020101020101" pitchFamily="18" charset="-127"/>
              </a:rPr>
              <a:t>등록</a:t>
            </a:r>
            <a:r>
              <a:rPr lang="en-US" altLang="ko-KR" dirty="0">
                <a:latin typeface="210 옴니고딕 020" panose="02020603020101020101" pitchFamily="18" charset="-127"/>
                <a:ea typeface="210 옴니고딕 020" panose="02020603020101020101" pitchFamily="18" charset="-127"/>
              </a:rPr>
              <a:t>, /reg</a:t>
            </a:r>
          </a:p>
          <a:p>
            <a:pPr marL="0" indent="0">
              <a:buNone/>
            </a:pPr>
            <a:r>
              <a:rPr lang="en-US" altLang="ko-KR" dirty="0">
                <a:latin typeface="210 옴니고딕 020" panose="02020603020101020101" pitchFamily="18" charset="-127"/>
                <a:ea typeface="210 옴니고딕 020" panose="02020603020101020101" pitchFamily="18" charset="-127"/>
              </a:rPr>
              <a:t>/</a:t>
            </a:r>
            <a:r>
              <a:rPr lang="ko-KR" altLang="en-US" dirty="0">
                <a:latin typeface="210 옴니고딕 020" panose="02020603020101020101" pitchFamily="18" charset="-127"/>
                <a:ea typeface="210 옴니고딕 020" panose="02020603020101020101" pitchFamily="18" charset="-127"/>
              </a:rPr>
              <a:t>도움말</a:t>
            </a:r>
            <a:r>
              <a:rPr lang="en-US" altLang="ko-KR" dirty="0">
                <a:latin typeface="210 옴니고딕 020" panose="02020603020101020101" pitchFamily="18" charset="-127"/>
                <a:ea typeface="210 옴니고딕 020" panose="02020603020101020101" pitchFamily="18" charset="-127"/>
              </a:rPr>
              <a:t>, /help</a:t>
            </a:r>
          </a:p>
          <a:p>
            <a:pPr marL="0" indent="0">
              <a:buNone/>
            </a:pPr>
            <a:r>
              <a:rPr lang="en-US" altLang="ko-KR" dirty="0">
                <a:latin typeface="210 옴니고딕 020" panose="02020603020101020101" pitchFamily="18" charset="-127"/>
                <a:ea typeface="210 옴니고딕 020" panose="02020603020101020101" pitchFamily="18" charset="-127"/>
              </a:rPr>
              <a:t>/</a:t>
            </a:r>
            <a:r>
              <a:rPr lang="ko-KR" altLang="en-US" dirty="0">
                <a:latin typeface="210 옴니고딕 020" panose="02020603020101020101" pitchFamily="18" charset="-127"/>
                <a:ea typeface="210 옴니고딕 020" panose="02020603020101020101" pitchFamily="18" charset="-127"/>
              </a:rPr>
              <a:t>수동</a:t>
            </a:r>
            <a:r>
              <a:rPr lang="en-US" altLang="ko-KR" dirty="0">
                <a:latin typeface="210 옴니고딕 020" panose="02020603020101020101" pitchFamily="18" charset="-127"/>
                <a:ea typeface="210 옴니고딕 020" panose="02020603020101020101" pitchFamily="18" charset="-127"/>
              </a:rPr>
              <a:t>, /</a:t>
            </a:r>
            <a:r>
              <a:rPr lang="ko-KR" altLang="en-US" dirty="0" err="1">
                <a:latin typeface="210 옴니고딕 020" panose="02020603020101020101" pitchFamily="18" charset="-127"/>
                <a:ea typeface="210 옴니고딕 020" panose="02020603020101020101" pitchFamily="18" charset="-127"/>
              </a:rPr>
              <a:t>ㅅ</a:t>
            </a:r>
            <a:r>
              <a:rPr lang="en-US" altLang="ko-KR" dirty="0">
                <a:latin typeface="210 옴니고딕 020" panose="02020603020101020101" pitchFamily="18" charset="-127"/>
                <a:ea typeface="210 옴니고딕 020" panose="02020603020101020101" pitchFamily="18" charset="-127"/>
              </a:rPr>
              <a:t>, /manual, /m</a:t>
            </a:r>
          </a:p>
          <a:p>
            <a:pPr marL="0" indent="0">
              <a:buNone/>
            </a:pPr>
            <a:r>
              <a:rPr lang="en-US" altLang="ko-KR" dirty="0">
                <a:latin typeface="210 옴니고딕 020" panose="02020603020101020101" pitchFamily="18" charset="-127"/>
                <a:ea typeface="210 옴니고딕 020" panose="02020603020101020101" pitchFamily="18" charset="-127"/>
              </a:rPr>
              <a:t>/</a:t>
            </a:r>
            <a:r>
              <a:rPr lang="ko-KR" altLang="en-US" dirty="0">
                <a:latin typeface="210 옴니고딕 020" panose="02020603020101020101" pitchFamily="18" charset="-127"/>
                <a:ea typeface="210 옴니고딕 020" panose="02020603020101020101" pitchFamily="18" charset="-127"/>
              </a:rPr>
              <a:t>자동</a:t>
            </a:r>
            <a:r>
              <a:rPr lang="en-US" altLang="ko-KR" dirty="0">
                <a:latin typeface="210 옴니고딕 020" panose="02020603020101020101" pitchFamily="18" charset="-127"/>
                <a:ea typeface="210 옴니고딕 020" panose="02020603020101020101" pitchFamily="18" charset="-127"/>
              </a:rPr>
              <a:t>, /</a:t>
            </a:r>
            <a:r>
              <a:rPr lang="ko-KR" altLang="en-US" dirty="0">
                <a:latin typeface="210 옴니고딕 020" panose="02020603020101020101" pitchFamily="18" charset="-127"/>
                <a:ea typeface="210 옴니고딕 020" panose="02020603020101020101" pitchFamily="18" charset="-127"/>
              </a:rPr>
              <a:t>ㅈ</a:t>
            </a:r>
            <a:r>
              <a:rPr lang="en-US" altLang="ko-KR" dirty="0">
                <a:latin typeface="210 옴니고딕 020" panose="02020603020101020101" pitchFamily="18" charset="-127"/>
                <a:ea typeface="210 옴니고딕 020" panose="02020603020101020101" pitchFamily="18" charset="-127"/>
              </a:rPr>
              <a:t>, /auto, /a</a:t>
            </a:r>
          </a:p>
          <a:p>
            <a:pPr marL="0" indent="0">
              <a:buNone/>
            </a:pPr>
            <a:endParaRPr lang="en-US" altLang="ko-KR" dirty="0">
              <a:latin typeface="210 옴니고딕 020" panose="02020603020101020101" pitchFamily="18" charset="-127"/>
              <a:ea typeface="210 옴니고딕 020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dirty="0">
                <a:latin typeface="210 옴니고딕 020" panose="02020603020101020101" pitchFamily="18" charset="-127"/>
                <a:ea typeface="210 옴니고딕 020" panose="02020603020101020101" pitchFamily="18" charset="-127"/>
              </a:rPr>
              <a:t>/</a:t>
            </a:r>
            <a:r>
              <a:rPr lang="ko-KR" altLang="en-US" dirty="0">
                <a:latin typeface="210 옴니고딕 020" panose="02020603020101020101" pitchFamily="18" charset="-127"/>
                <a:ea typeface="210 옴니고딕 020" panose="02020603020101020101" pitchFamily="18" charset="-127"/>
              </a:rPr>
              <a:t>번역</a:t>
            </a:r>
            <a:r>
              <a:rPr lang="en-US" altLang="ko-KR" dirty="0">
                <a:latin typeface="210 옴니고딕 020" panose="02020603020101020101" pitchFamily="18" charset="-127"/>
                <a:ea typeface="210 옴니고딕 020" panose="02020603020101020101" pitchFamily="18" charset="-127"/>
              </a:rPr>
              <a:t>, /</a:t>
            </a:r>
            <a:r>
              <a:rPr lang="ko-KR" altLang="en-US" dirty="0" err="1">
                <a:latin typeface="210 옴니고딕 020" panose="02020603020101020101" pitchFamily="18" charset="-127"/>
                <a:ea typeface="210 옴니고딕 020" panose="02020603020101020101" pitchFamily="18" charset="-127"/>
              </a:rPr>
              <a:t>ㅂ</a:t>
            </a:r>
            <a:r>
              <a:rPr lang="en-US" altLang="ko-KR" dirty="0">
                <a:latin typeface="210 옴니고딕 020" panose="02020603020101020101" pitchFamily="18" charset="-127"/>
                <a:ea typeface="210 옴니고딕 020" panose="02020603020101020101" pitchFamily="18" charset="-127"/>
              </a:rPr>
              <a:t>,</a:t>
            </a:r>
            <a:r>
              <a:rPr lang="ko-KR" altLang="en-US" dirty="0">
                <a:latin typeface="210 옴니고딕 020" panose="02020603020101020101" pitchFamily="18" charset="-127"/>
                <a:ea typeface="210 옴니고딕 020" panose="02020603020101020101" pitchFamily="18" charset="-127"/>
              </a:rPr>
              <a:t> </a:t>
            </a:r>
            <a:r>
              <a:rPr lang="en-US" altLang="ko-KR" dirty="0">
                <a:latin typeface="210 옴니고딕 020" panose="02020603020101020101" pitchFamily="18" charset="-127"/>
                <a:ea typeface="210 옴니고딕 020" panose="02020603020101020101" pitchFamily="18" charset="-127"/>
              </a:rPr>
              <a:t>/translate, /tr</a:t>
            </a:r>
          </a:p>
          <a:p>
            <a:pPr marL="0" indent="0">
              <a:buNone/>
            </a:pPr>
            <a:endParaRPr lang="en-US" altLang="ko-KR" dirty="0">
              <a:latin typeface="210 옴니고딕 020" panose="02020603020101020101" pitchFamily="18" charset="-127"/>
              <a:ea typeface="210 옴니고딕 020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dirty="0">
                <a:solidFill>
                  <a:srgbClr val="FF0000"/>
                </a:solidFill>
                <a:latin typeface="210 옴니고딕 020" panose="02020603020101020101" pitchFamily="18" charset="-127"/>
                <a:ea typeface="210 옴니고딕 020" panose="02020603020101020101" pitchFamily="18" charset="-127"/>
              </a:rPr>
              <a:t>/</a:t>
            </a:r>
            <a:r>
              <a:rPr lang="ko-KR" altLang="en-US" dirty="0">
                <a:solidFill>
                  <a:srgbClr val="FF0000"/>
                </a:solidFill>
                <a:latin typeface="210 옴니고딕 020" panose="02020603020101020101" pitchFamily="18" charset="-127"/>
                <a:ea typeface="210 옴니고딕 020" panose="02020603020101020101" pitchFamily="18" charset="-127"/>
              </a:rPr>
              <a:t>동기화</a:t>
            </a:r>
            <a:r>
              <a:rPr lang="en-US" altLang="ko-KR" dirty="0">
                <a:solidFill>
                  <a:srgbClr val="FF0000"/>
                </a:solidFill>
                <a:latin typeface="210 옴니고딕 020" panose="02020603020101020101" pitchFamily="18" charset="-127"/>
                <a:ea typeface="210 옴니고딕 020" panose="02020603020101020101" pitchFamily="18" charset="-127"/>
              </a:rPr>
              <a:t>, /sync</a:t>
            </a:r>
          </a:p>
          <a:p>
            <a:pPr marL="0" indent="0"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14155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4545DC49-C8BC-4CBC-BB00-B73388E4F1E4}"/>
              </a:ext>
            </a:extLst>
          </p:cNvPr>
          <p:cNvSpPr/>
          <p:nvPr/>
        </p:nvSpPr>
        <p:spPr>
          <a:xfrm>
            <a:off x="733777" y="1670224"/>
            <a:ext cx="10515599" cy="4506737"/>
          </a:xfrm>
          <a:prstGeom prst="roundRect">
            <a:avLst>
              <a:gd name="adj" fmla="val 445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2E28DCB3-E90A-404E-AFFB-B4E39421BC58}"/>
              </a:ext>
            </a:extLst>
          </p:cNvPr>
          <p:cNvSpPr/>
          <p:nvPr/>
        </p:nvSpPr>
        <p:spPr>
          <a:xfrm>
            <a:off x="733778" y="365125"/>
            <a:ext cx="4072650" cy="1170164"/>
          </a:xfrm>
          <a:prstGeom prst="roundRect">
            <a:avLst/>
          </a:prstGeom>
          <a:solidFill>
            <a:srgbClr val="FFEB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80B99871-EF56-4D4F-8C66-E46D130B4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840" y="365125"/>
            <a:ext cx="1034796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dirty="0">
                <a:latin typeface="210 옴니고딕 020" panose="02020603020101020101" pitchFamily="18" charset="-127"/>
                <a:ea typeface="210 옴니고딕 020" panose="02020603020101020101" pitchFamily="18" charset="-127"/>
              </a:rPr>
              <a:t>How it works</a:t>
            </a:r>
            <a:endParaRPr lang="ko-KR" altLang="en-US" dirty="0">
              <a:latin typeface="210 옴니고딕 020" panose="02020603020101020101" pitchFamily="18" charset="-127"/>
              <a:ea typeface="210 옴니고딕 020" panose="02020603020101020101" pitchFamily="18" charset="-127"/>
            </a:endParaRPr>
          </a:p>
        </p:txBody>
      </p:sp>
      <p:grpSp>
        <p:nvGrpSpPr>
          <p:cNvPr id="36" name="그룹 35">
            <a:extLst>
              <a:ext uri="{FF2B5EF4-FFF2-40B4-BE49-F238E27FC236}">
                <a16:creationId xmlns:a16="http://schemas.microsoft.com/office/drawing/2014/main" id="{463E8736-229A-443D-994A-FA9CB636E415}"/>
              </a:ext>
            </a:extLst>
          </p:cNvPr>
          <p:cNvGrpSpPr/>
          <p:nvPr/>
        </p:nvGrpSpPr>
        <p:grpSpPr>
          <a:xfrm>
            <a:off x="1983866" y="1875166"/>
            <a:ext cx="8373332" cy="3933902"/>
            <a:chOff x="2401953" y="1780569"/>
            <a:chExt cx="8373332" cy="3933902"/>
          </a:xfrm>
        </p:grpSpPr>
        <p:pic>
          <p:nvPicPr>
            <p:cNvPr id="1026" name="Picture 2" descr="Papago">
              <a:extLst>
                <a:ext uri="{FF2B5EF4-FFF2-40B4-BE49-F238E27FC236}">
                  <a16:creationId xmlns:a16="http://schemas.microsoft.com/office/drawing/2014/main" id="{E8DA80AE-9868-4C70-BB0D-73D52270BA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9625" y="1780569"/>
              <a:ext cx="1130651" cy="11306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A9F2539-D6E2-4D54-BA6B-707E6F56528D}"/>
                </a:ext>
              </a:extLst>
            </p:cNvPr>
            <p:cNvSpPr txBox="1"/>
            <p:nvPr/>
          </p:nvSpPr>
          <p:spPr>
            <a:xfrm>
              <a:off x="5225982" y="5349277"/>
              <a:ext cx="15311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>
                  <a:latin typeface="210 옴니고딕 030" panose="02020603020101020101" pitchFamily="18" charset="-127"/>
                  <a:ea typeface="210 옴니고딕 030" panose="02020603020101020101" pitchFamily="18" charset="-127"/>
                </a:rPr>
                <a:t>server</a:t>
              </a:r>
              <a:endParaRPr lang="ko-KR" altLang="en-US" sz="1600" dirty="0">
                <a:latin typeface="210 옴니고딕 030" panose="02020603020101020101" pitchFamily="18" charset="-127"/>
                <a:ea typeface="210 옴니고딕 030" panose="02020603020101020101" pitchFamily="18" charset="-127"/>
              </a:endParaRPr>
            </a:p>
          </p:txBody>
        </p:sp>
        <p:pic>
          <p:nvPicPr>
            <p:cNvPr id="1028" name="Picture 4" descr="App Store에서 제공하는 카카오톡 KakaoTalk">
              <a:extLst>
                <a:ext uri="{FF2B5EF4-FFF2-40B4-BE49-F238E27FC236}">
                  <a16:creationId xmlns:a16="http://schemas.microsoft.com/office/drawing/2014/main" id="{C32885AB-1EB7-4025-862E-CD8624EE457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813" t="9396" r="26845" b="8838"/>
            <a:stretch/>
          </p:blipFill>
          <p:spPr bwMode="auto">
            <a:xfrm>
              <a:off x="2401953" y="3685280"/>
              <a:ext cx="1531186" cy="14183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FAC2CC8-8CB4-463B-BE66-2E3BEDE4A340}"/>
                </a:ext>
              </a:extLst>
            </p:cNvPr>
            <p:cNvSpPr txBox="1"/>
            <p:nvPr/>
          </p:nvSpPr>
          <p:spPr>
            <a:xfrm>
              <a:off x="2401953" y="5080620"/>
              <a:ext cx="15311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 err="1">
                  <a:latin typeface="210 옴니고딕 030" panose="02020603020101020101" pitchFamily="18" charset="-127"/>
                  <a:ea typeface="210 옴니고딕 030" panose="02020603020101020101" pitchFamily="18" charset="-127"/>
                </a:rPr>
                <a:t>KakaoTalk</a:t>
              </a:r>
              <a:endParaRPr lang="en-US" altLang="ko-KR" sz="1600" dirty="0">
                <a:latin typeface="210 옴니고딕 030" panose="02020603020101020101" pitchFamily="18" charset="-127"/>
                <a:ea typeface="210 옴니고딕 030" panose="02020603020101020101" pitchFamily="18" charset="-127"/>
              </a:endParaRPr>
            </a:p>
            <a:p>
              <a:pPr algn="ctr"/>
              <a:r>
                <a:rPr lang="en-US" altLang="ko-KR" sz="1600" dirty="0">
                  <a:latin typeface="210 옴니고딕 030" panose="02020603020101020101" pitchFamily="18" charset="-127"/>
                  <a:ea typeface="210 옴니고딕 030" panose="02020603020101020101" pitchFamily="18" charset="-127"/>
                </a:rPr>
                <a:t>server</a:t>
              </a:r>
              <a:endParaRPr lang="ko-KR" altLang="en-US" sz="1600" dirty="0">
                <a:latin typeface="210 옴니고딕 030" panose="02020603020101020101" pitchFamily="18" charset="-127"/>
                <a:ea typeface="210 옴니고딕 030" panose="02020603020101020101" pitchFamily="18" charset="-127"/>
              </a:endParaRPr>
            </a:p>
          </p:txBody>
        </p:sp>
        <p:pic>
          <p:nvPicPr>
            <p:cNvPr id="1030" name="Picture 6" descr="구글 스프레드시트] 한번에 연속데이터 채우기">
              <a:extLst>
                <a:ext uri="{FF2B5EF4-FFF2-40B4-BE49-F238E27FC236}">
                  <a16:creationId xmlns:a16="http://schemas.microsoft.com/office/drawing/2014/main" id="{E73DCB7B-34E6-4C6E-9E61-3E10D06A24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72373" y="3773959"/>
              <a:ext cx="1453281" cy="14532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그림 24">
              <a:extLst>
                <a:ext uri="{FF2B5EF4-FFF2-40B4-BE49-F238E27FC236}">
                  <a16:creationId xmlns:a16="http://schemas.microsoft.com/office/drawing/2014/main" id="{F5CA00C9-2EF7-481F-BF15-B1BAAFA4417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86199" y="4024405"/>
              <a:ext cx="1210752" cy="1210752"/>
            </a:xfrm>
            <a:prstGeom prst="rect">
              <a:avLst/>
            </a:prstGeom>
          </p:spPr>
        </p:pic>
        <p:pic>
          <p:nvPicPr>
            <p:cNvPr id="27" name="그림 26">
              <a:extLst>
                <a:ext uri="{FF2B5EF4-FFF2-40B4-BE49-F238E27FC236}">
                  <a16:creationId xmlns:a16="http://schemas.microsoft.com/office/drawing/2014/main" id="{7CFB2EBA-26ED-4C27-997F-3596F1C81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63025" y="4021105"/>
              <a:ext cx="1177175" cy="1177175"/>
            </a:xfrm>
            <a:prstGeom prst="rect">
              <a:avLst/>
            </a:prstGeom>
          </p:spPr>
        </p:pic>
        <p:cxnSp>
          <p:nvCxnSpPr>
            <p:cNvPr id="29" name="직선 연결선 28">
              <a:extLst>
                <a:ext uri="{FF2B5EF4-FFF2-40B4-BE49-F238E27FC236}">
                  <a16:creationId xmlns:a16="http://schemas.microsoft.com/office/drawing/2014/main" id="{DD907DB1-1E06-490A-9D1B-4F553EAD61E7}"/>
                </a:ext>
              </a:extLst>
            </p:cNvPr>
            <p:cNvCxnSpPr/>
            <p:nvPr/>
          </p:nvCxnSpPr>
          <p:spPr>
            <a:xfrm>
              <a:off x="6616996" y="4652693"/>
              <a:ext cx="445562" cy="0"/>
            </a:xfrm>
            <a:prstGeom prst="line">
              <a:avLst/>
            </a:prstGeom>
            <a:ln w="50800">
              <a:solidFill>
                <a:srgbClr val="F0A500"/>
              </a:solidFill>
              <a:prstDash val="solid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52F9CC0-D400-4E0C-86BF-BE190AF18075}"/>
                </a:ext>
              </a:extLst>
            </p:cNvPr>
            <p:cNvSpPr txBox="1"/>
            <p:nvPr/>
          </p:nvSpPr>
          <p:spPr>
            <a:xfrm>
              <a:off x="6886019" y="5375917"/>
              <a:ext cx="15311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>
                  <a:latin typeface="210 옴니고딕 030" panose="02020603020101020101" pitchFamily="18" charset="-127"/>
                  <a:ea typeface="210 옴니고딕 030" panose="02020603020101020101" pitchFamily="18" charset="-127"/>
                </a:rPr>
                <a:t>database</a:t>
              </a:r>
              <a:endParaRPr lang="ko-KR" altLang="en-US" sz="1600" dirty="0">
                <a:latin typeface="210 옴니고딕 030" panose="02020603020101020101" pitchFamily="18" charset="-127"/>
                <a:ea typeface="210 옴니고딕 030" panose="02020603020101020101" pitchFamily="18" charset="-127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77EC5EB-921E-4892-9594-58130CA35280}"/>
                </a:ext>
              </a:extLst>
            </p:cNvPr>
            <p:cNvSpPr txBox="1"/>
            <p:nvPr/>
          </p:nvSpPr>
          <p:spPr>
            <a:xfrm>
              <a:off x="5169357" y="2885976"/>
              <a:ext cx="15311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>
                  <a:latin typeface="210 옴니고딕 030" panose="02020603020101020101" pitchFamily="18" charset="-127"/>
                  <a:ea typeface="210 옴니고딕 030" panose="02020603020101020101" pitchFamily="18" charset="-127"/>
                </a:rPr>
                <a:t>Papago API</a:t>
              </a:r>
              <a:endParaRPr lang="ko-KR" altLang="en-US" sz="1600" dirty="0">
                <a:latin typeface="210 옴니고딕 030" panose="02020603020101020101" pitchFamily="18" charset="-127"/>
                <a:ea typeface="210 옴니고딕 030" panose="02020603020101020101" pitchFamily="18" charset="-127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B5CE0B9-7CE5-4442-928B-C6FD9A1E6FA8}"/>
                </a:ext>
              </a:extLst>
            </p:cNvPr>
            <p:cNvSpPr txBox="1"/>
            <p:nvPr/>
          </p:nvSpPr>
          <p:spPr>
            <a:xfrm>
              <a:off x="9244099" y="5103173"/>
              <a:ext cx="15311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>
                  <a:latin typeface="210 옴니고딕 030" panose="02020603020101020101" pitchFamily="18" charset="-127"/>
                  <a:ea typeface="210 옴니고딕 030" panose="02020603020101020101" pitchFamily="18" charset="-127"/>
                </a:rPr>
                <a:t>KSA</a:t>
              </a:r>
            </a:p>
            <a:p>
              <a:pPr algn="ctr"/>
              <a:r>
                <a:rPr lang="en-US" altLang="ko-KR" sz="1600" dirty="0">
                  <a:latin typeface="210 옴니고딕 030" panose="02020603020101020101" pitchFamily="18" charset="-127"/>
                  <a:ea typeface="210 옴니고딕 030" panose="02020603020101020101" pitchFamily="18" charset="-127"/>
                </a:rPr>
                <a:t>word sheet</a:t>
              </a:r>
              <a:endParaRPr lang="ko-KR" altLang="en-US" sz="1600" dirty="0">
                <a:latin typeface="210 옴니고딕 030" panose="02020603020101020101" pitchFamily="18" charset="-127"/>
                <a:ea typeface="210 옴니고딕 030" panose="02020603020101020101" pitchFamily="18" charset="-127"/>
              </a:endParaRPr>
            </a:p>
          </p:txBody>
        </p:sp>
        <p:grpSp>
          <p:nvGrpSpPr>
            <p:cNvPr id="32" name="그룹 31">
              <a:extLst>
                <a:ext uri="{FF2B5EF4-FFF2-40B4-BE49-F238E27FC236}">
                  <a16:creationId xmlns:a16="http://schemas.microsoft.com/office/drawing/2014/main" id="{77F12C4B-F389-4C0C-82F8-11390D6A0DC8}"/>
                </a:ext>
              </a:extLst>
            </p:cNvPr>
            <p:cNvGrpSpPr/>
            <p:nvPr/>
          </p:nvGrpSpPr>
          <p:grpSpPr>
            <a:xfrm>
              <a:off x="3991086" y="4502420"/>
              <a:ext cx="1191864" cy="147813"/>
              <a:chOff x="3991086" y="4502420"/>
              <a:chExt cx="1191864" cy="147813"/>
            </a:xfrm>
          </p:grpSpPr>
          <p:cxnSp>
            <p:nvCxnSpPr>
              <p:cNvPr id="31" name="직선 화살표 연결선 30">
                <a:extLst>
                  <a:ext uri="{FF2B5EF4-FFF2-40B4-BE49-F238E27FC236}">
                    <a16:creationId xmlns:a16="http://schemas.microsoft.com/office/drawing/2014/main" id="{A6AAEAA6-7FEE-4A4A-B986-25B55D2094AA}"/>
                  </a:ext>
                </a:extLst>
              </p:cNvPr>
              <p:cNvCxnSpPr/>
              <p:nvPr/>
            </p:nvCxnSpPr>
            <p:spPr>
              <a:xfrm>
                <a:off x="3991086" y="4502420"/>
                <a:ext cx="1191864" cy="0"/>
              </a:xfrm>
              <a:prstGeom prst="straightConnector1">
                <a:avLst/>
              </a:prstGeom>
              <a:ln w="31750" cap="rnd">
                <a:solidFill>
                  <a:schemeClr val="accent4"/>
                </a:solidFill>
                <a:round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직선 화살표 연결선 37">
                <a:extLst>
                  <a:ext uri="{FF2B5EF4-FFF2-40B4-BE49-F238E27FC236}">
                    <a16:creationId xmlns:a16="http://schemas.microsoft.com/office/drawing/2014/main" id="{5DA312EF-47DF-4D8B-A72E-9F5C235AA754}"/>
                  </a:ext>
                </a:extLst>
              </p:cNvPr>
              <p:cNvCxnSpPr/>
              <p:nvPr/>
            </p:nvCxnSpPr>
            <p:spPr>
              <a:xfrm>
                <a:off x="3991086" y="4650233"/>
                <a:ext cx="1191864" cy="0"/>
              </a:xfrm>
              <a:prstGeom prst="straightConnector1">
                <a:avLst/>
              </a:prstGeom>
              <a:ln w="31750" cap="rnd">
                <a:solidFill>
                  <a:schemeClr val="accent4"/>
                </a:solidFill>
                <a:round/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그룹 39">
              <a:extLst>
                <a:ext uri="{FF2B5EF4-FFF2-40B4-BE49-F238E27FC236}">
                  <a16:creationId xmlns:a16="http://schemas.microsoft.com/office/drawing/2014/main" id="{664F7F40-302C-4F00-A0EB-AE5B4F672582}"/>
                </a:ext>
              </a:extLst>
            </p:cNvPr>
            <p:cNvGrpSpPr/>
            <p:nvPr/>
          </p:nvGrpSpPr>
          <p:grpSpPr>
            <a:xfrm rot="5400000">
              <a:off x="5611807" y="3536069"/>
              <a:ext cx="672776" cy="147813"/>
              <a:chOff x="3991086" y="4502420"/>
              <a:chExt cx="1191864" cy="147813"/>
            </a:xfrm>
          </p:grpSpPr>
          <p:cxnSp>
            <p:nvCxnSpPr>
              <p:cNvPr id="41" name="직선 화살표 연결선 40">
                <a:extLst>
                  <a:ext uri="{FF2B5EF4-FFF2-40B4-BE49-F238E27FC236}">
                    <a16:creationId xmlns:a16="http://schemas.microsoft.com/office/drawing/2014/main" id="{487ED47D-E78E-4730-9328-E6337F459795}"/>
                  </a:ext>
                </a:extLst>
              </p:cNvPr>
              <p:cNvCxnSpPr/>
              <p:nvPr/>
            </p:nvCxnSpPr>
            <p:spPr>
              <a:xfrm>
                <a:off x="3991086" y="4502420"/>
                <a:ext cx="1191864" cy="0"/>
              </a:xfrm>
              <a:prstGeom prst="straightConnector1">
                <a:avLst/>
              </a:prstGeom>
              <a:ln w="31750" cap="rnd">
                <a:solidFill>
                  <a:schemeClr val="accent4"/>
                </a:solidFill>
                <a:round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직선 화살표 연결선 41">
                <a:extLst>
                  <a:ext uri="{FF2B5EF4-FFF2-40B4-BE49-F238E27FC236}">
                    <a16:creationId xmlns:a16="http://schemas.microsoft.com/office/drawing/2014/main" id="{F6210807-06B2-4375-9C23-3E736B0E1CA0}"/>
                  </a:ext>
                </a:extLst>
              </p:cNvPr>
              <p:cNvCxnSpPr/>
              <p:nvPr/>
            </p:nvCxnSpPr>
            <p:spPr>
              <a:xfrm>
                <a:off x="3991086" y="4650233"/>
                <a:ext cx="1191864" cy="0"/>
              </a:xfrm>
              <a:prstGeom prst="straightConnector1">
                <a:avLst/>
              </a:prstGeom>
              <a:ln w="31750" cap="rnd">
                <a:solidFill>
                  <a:schemeClr val="accent4"/>
                </a:solidFill>
                <a:round/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직선 화살표 연결선 44">
              <a:extLst>
                <a:ext uri="{FF2B5EF4-FFF2-40B4-BE49-F238E27FC236}">
                  <a16:creationId xmlns:a16="http://schemas.microsoft.com/office/drawing/2014/main" id="{425E0FE1-8D68-4FFC-A0A2-E6E97A756108}"/>
                </a:ext>
              </a:extLst>
            </p:cNvPr>
            <p:cNvCxnSpPr/>
            <p:nvPr/>
          </p:nvCxnSpPr>
          <p:spPr>
            <a:xfrm>
              <a:off x="8488799" y="4586328"/>
              <a:ext cx="985012" cy="0"/>
            </a:xfrm>
            <a:prstGeom prst="straightConnector1">
              <a:avLst/>
            </a:prstGeom>
            <a:ln w="31750" cap="rnd">
              <a:solidFill>
                <a:schemeClr val="accent4"/>
              </a:solidFill>
              <a:round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49708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4344295F-3B4C-4520-A3A0-3859C073D023}"/>
              </a:ext>
            </a:extLst>
          </p:cNvPr>
          <p:cNvSpPr/>
          <p:nvPr/>
        </p:nvSpPr>
        <p:spPr>
          <a:xfrm>
            <a:off x="733777" y="1670225"/>
            <a:ext cx="10515599" cy="4506737"/>
          </a:xfrm>
          <a:prstGeom prst="roundRect">
            <a:avLst>
              <a:gd name="adj" fmla="val 445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782BDE6E-A63B-4435-83CE-20BA6AE65CBF}"/>
              </a:ext>
            </a:extLst>
          </p:cNvPr>
          <p:cNvSpPr/>
          <p:nvPr/>
        </p:nvSpPr>
        <p:spPr>
          <a:xfrm>
            <a:off x="733778" y="365125"/>
            <a:ext cx="3916599" cy="1170164"/>
          </a:xfrm>
          <a:prstGeom prst="roundRect">
            <a:avLst/>
          </a:prstGeom>
          <a:solidFill>
            <a:srgbClr val="FFEB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5BBC519E-545E-4844-8F0F-2559DF7B0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624" y="365125"/>
            <a:ext cx="10411176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dirty="0">
                <a:latin typeface="210 옴니고딕 020" panose="02020603020101020101" pitchFamily="18" charset="-127"/>
                <a:ea typeface="210 옴니고딕 020" panose="02020603020101020101" pitchFamily="18" charset="-127"/>
              </a:rPr>
              <a:t>Future Plans</a:t>
            </a:r>
            <a:endParaRPr lang="ko-KR" altLang="en-US" dirty="0">
              <a:latin typeface="210 옴니고딕 020" panose="02020603020101020101" pitchFamily="18" charset="-127"/>
              <a:ea typeface="210 옴니고딕 020" panose="02020603020101020101" pitchFamily="18" charset="-127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11EE272-0FD8-410C-A2EC-B6533C4DA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68" y="1825625"/>
            <a:ext cx="10217331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>
                <a:latin typeface="210 옴니고딕 020" panose="02020603020101020101" pitchFamily="18" charset="-127"/>
                <a:ea typeface="210 옴니고딕 020" panose="02020603020101020101" pitchFamily="18" charset="-127"/>
              </a:rPr>
              <a:t>code</a:t>
            </a:r>
            <a:r>
              <a:rPr lang="ko-KR" altLang="en-US" dirty="0">
                <a:latin typeface="210 옴니고딕 020" panose="02020603020101020101" pitchFamily="18" charset="-127"/>
                <a:ea typeface="210 옴니고딕 020" panose="02020603020101020101" pitchFamily="18" charset="-127"/>
              </a:rPr>
              <a:t> </a:t>
            </a:r>
            <a:r>
              <a:rPr lang="en-US" altLang="ko-KR" dirty="0">
                <a:latin typeface="210 옴니고딕 020" panose="02020603020101020101" pitchFamily="18" charset="-127"/>
                <a:ea typeface="210 옴니고딕 020" panose="02020603020101020101" pitchFamily="18" charset="-127"/>
              </a:rPr>
              <a:t>refactor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>
                <a:latin typeface="210 옴니고딕 020" panose="02020603020101020101" pitchFamily="18" charset="-127"/>
                <a:ea typeface="210 옴니고딕 020" panose="02020603020101020101" pitchFamily="18" charset="-127"/>
              </a:rPr>
              <a:t>Auto restart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>
                <a:latin typeface="210 옴니고딕 020" panose="02020603020101020101" pitchFamily="18" charset="-127"/>
                <a:ea typeface="210 옴니고딕 020" panose="02020603020101020101" pitchFamily="18" charset="-127"/>
              </a:rPr>
              <a:t>replace</a:t>
            </a:r>
            <a:r>
              <a:rPr lang="ko-KR" altLang="en-US" dirty="0">
                <a:latin typeface="210 옴니고딕 020" panose="02020603020101020101" pitchFamily="18" charset="-127"/>
                <a:ea typeface="210 옴니고딕 020" panose="02020603020101020101" pitchFamily="18" charset="-127"/>
              </a:rPr>
              <a:t> </a:t>
            </a:r>
            <a:r>
              <a:rPr lang="en-US" altLang="ko-KR" dirty="0">
                <a:latin typeface="210 옴니고딕 020" panose="02020603020101020101" pitchFamily="18" charset="-127"/>
                <a:ea typeface="210 옴니고딕 020" panose="02020603020101020101" pitchFamily="18" charset="-127"/>
              </a:rPr>
              <a:t>algorithm</a:t>
            </a:r>
            <a:r>
              <a:rPr lang="ko-KR" altLang="en-US" dirty="0">
                <a:latin typeface="210 옴니고딕 020" panose="02020603020101020101" pitchFamily="18" charset="-127"/>
                <a:ea typeface="210 옴니고딕 020" panose="02020603020101020101" pitchFamily="18" charset="-127"/>
              </a:rPr>
              <a:t> </a:t>
            </a:r>
            <a:r>
              <a:rPr lang="en-US" altLang="ko-KR" dirty="0" err="1">
                <a:latin typeface="210 옴니고딕 020" panose="02020603020101020101" pitchFamily="18" charset="-127"/>
                <a:ea typeface="210 옴니고딕 020" panose="02020603020101020101" pitchFamily="18" charset="-127"/>
              </a:rPr>
              <a:t>optimazation</a:t>
            </a:r>
            <a:endParaRPr lang="en-US" altLang="ko-KR" dirty="0">
              <a:latin typeface="210 옴니고딕 020" panose="02020603020101020101" pitchFamily="18" charset="-127"/>
              <a:ea typeface="210 옴니고딕 020" panose="02020603020101020101" pitchFamily="18" charset="-127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>
                <a:latin typeface="210 옴니고딕 020" panose="02020603020101020101" pitchFamily="18" charset="-127"/>
                <a:ea typeface="210 옴니고딕 020" panose="02020603020101020101" pitchFamily="18" charset="-127"/>
              </a:rPr>
              <a:t>Word database update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dirty="0">
                <a:latin typeface="210 옴니고딕 020" panose="02020603020101020101" pitchFamily="18" charset="-127"/>
                <a:ea typeface="210 옴니고딕 020" panose="02020603020101020101" pitchFamily="18" charset="-127"/>
              </a:rPr>
              <a:t>Manual(human) translation feature(translation buddies?)</a:t>
            </a:r>
          </a:p>
        </p:txBody>
      </p:sp>
    </p:spTree>
    <p:extLst>
      <p:ext uri="{BB962C8B-B14F-4D97-AF65-F5344CB8AC3E}">
        <p14:creationId xmlns:p14="http://schemas.microsoft.com/office/powerpoint/2010/main" val="3868050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EE6E35DC-8732-4C74-8DD2-1F83308D2A3E}"/>
              </a:ext>
            </a:extLst>
          </p:cNvPr>
          <p:cNvSpPr/>
          <p:nvPr/>
        </p:nvSpPr>
        <p:spPr>
          <a:xfrm>
            <a:off x="3562152" y="2746220"/>
            <a:ext cx="5067696" cy="1287180"/>
          </a:xfrm>
          <a:prstGeom prst="roundRect">
            <a:avLst/>
          </a:prstGeom>
          <a:solidFill>
            <a:srgbClr val="FFEB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E7C1A5C8-32C7-44B1-AC2C-D67E3458D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ko-KR" sz="6000" dirty="0">
                <a:latin typeface="210 옴니고딕 020" panose="02020603020101020101" pitchFamily="18" charset="-127"/>
                <a:ea typeface="210 옴니고딕 020" panose="02020603020101020101" pitchFamily="18" charset="-127"/>
              </a:rPr>
              <a:t>Questions?</a:t>
            </a:r>
            <a:endParaRPr lang="ko-KR" altLang="en-US" sz="6000" dirty="0">
              <a:latin typeface="210 옴니고딕 020" panose="02020603020101020101" pitchFamily="18" charset="-127"/>
              <a:ea typeface="210 옴니고딕 020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71064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와이드스크린</PresentationFormat>
  <Paragraphs>30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2" baseType="lpstr">
      <vt:lpstr>210 옴니고딕 020</vt:lpstr>
      <vt:lpstr>210 옴니고딕 030</vt:lpstr>
      <vt:lpstr>맑은 고딕</vt:lpstr>
      <vt:lpstr>Arial</vt:lpstr>
      <vt:lpstr>Wingdings</vt:lpstr>
      <vt:lpstr>Office 테마</vt:lpstr>
      <vt:lpstr>TransBot</vt:lpstr>
      <vt:lpstr>Motivation</vt:lpstr>
      <vt:lpstr>Features</vt:lpstr>
      <vt:lpstr>How it works</vt:lpstr>
      <vt:lpstr>Future Plans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TransBot</dc:title>
  <dc:creator>권순호</dc:creator>
  <cp:lastModifiedBy>권순호</cp:lastModifiedBy>
  <cp:revision>12</cp:revision>
  <dcterms:created xsi:type="dcterms:W3CDTF">2021-05-15T01:11:37Z</dcterms:created>
  <dcterms:modified xsi:type="dcterms:W3CDTF">2021-05-15T19:05:22Z</dcterms:modified>
</cp:coreProperties>
</file>