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33"/>
    <a:srgbClr val="F0A500"/>
    <a:srgbClr val="B2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2BB33E-D813-417C-B98A-F94E66F5F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BD2F498-C82D-4D44-B5F5-2F4063FBC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ABA33A-9AA5-427A-98C6-05449DC9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63E818-5E43-4FFC-8673-44A0424F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E768A6-02CC-4C9E-A0B7-5F710A01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11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347EB1-1778-432B-B65C-E5C4058DD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C71F3AA-41AE-451A-AAC4-C6CA74051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938A6D-4AFC-405F-8225-D64B908F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360598-E4BB-4B83-BA64-FDA353DE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9F20FA1-9AD7-4978-BCD5-F53A34BB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403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AA79048-D801-44D9-A907-E1391EFE8F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4F42005-7D19-4AD9-82C1-B49E20EA2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9804B4-035B-483C-8263-BA7F9B97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5DDDFB-65FE-47CB-A50B-752F72CA3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CA721C-B4F7-4E66-AFC4-ADC4A74B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71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21EC91-6D49-44B5-B317-057644FF5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EA4D68-8642-4BA8-9B7A-64BFC4840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376132-3A38-4EB8-9636-D3BEE949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215057-AC50-4842-8166-F144CD91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E60143-0198-454C-82EC-832F2BBD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30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69CD3B-BF71-43A0-B6E2-9B93C7B5B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F4D0E5-2312-4C66-AD6E-D50BDDB35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C97344-1B7E-4196-A169-0A3DA8A2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38DB19-36C8-4350-8C86-F24DFE5D5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F91037-2D53-4364-B58B-B3693CEBB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881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276237-31A6-4C32-9F97-8D90CBE3C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2738CC-7FDF-4199-8B23-4DB555324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8D8734C-44E3-48B6-9F39-03304EDD0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99C1BBD-5A44-474C-A633-73678D11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5DEDC47-1DD7-43B0-9A22-2945FF1B8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447BC6B-75A1-4DB5-9AD9-B7B6534CC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95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9EE912-CEFB-452E-8DAA-71688347E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53C2F32-7FD2-4BD0-A5E8-4FCB2CBBB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4D87191-909D-4ECA-A1D2-26C456A74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2F86BB6-7B6B-41A9-9A3C-275A6784B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C901BC0-9568-45B5-9C97-F1129223D4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7AA767A-B5C3-4F2F-A70B-54310468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D4ABE5F-421C-426D-B595-F6A4C6CD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206A68F-47A3-4498-BF1E-F176BE78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664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700C15-A93B-4407-A78F-8661F4B2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7F8AD53-7479-4337-B7C6-AD58C9A3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CD16D2F-B26C-4627-8860-0D5F04725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6622AE8-B023-4F36-A881-67064FECE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96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F7F7E10-E61A-4768-979F-6591B83E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522ADBD-DA9C-45C9-9C13-3D2BCFA9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BD92AE4-0F12-4962-BC3D-FC39BAF76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78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B53761-4E1E-4580-8EF1-E3978751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D05532-F9FA-4EB8-91C0-ACBF6F35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816F6DF-0F86-4F76-962A-9E4B753A7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E37B58-58AC-4149-817A-BAA9D8A7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318DD1E-3600-4ED0-AB85-595E9236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5CBBE6-1835-4F1D-9B41-B30C65D0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62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6587F4-C72A-4E5E-9EF5-DB0C2AEB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46BC764-8597-47B9-958B-D13E7AB3F4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E81222-2E71-4259-9F08-195A217B3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8362AB-6A33-40AD-B3B9-82B91BC10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B1CF87-AA3F-4275-8B15-3E8ED39C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D2E022-CB40-43A1-BB1F-B7B5CF7A5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327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0EAD2E5-E1BB-46C8-B77B-5226EBA16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CA2FB4F-FEE7-4B54-9A51-FE67D1514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28C6AB-C56C-4C0A-8C83-DC5D1899E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5DC9D-D556-41A2-B62E-058779CE2783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318D2C-6F8A-490D-AF5E-B49FEC36E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80C27B-ED20-4911-BAC1-56483AF11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E30AF-B0A5-4F72-88FD-30B1DC075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040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C7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863C368-B468-491E-9D1A-8EB8C5E54914}"/>
              </a:ext>
            </a:extLst>
          </p:cNvPr>
          <p:cNvSpPr/>
          <p:nvPr/>
        </p:nvSpPr>
        <p:spPr>
          <a:xfrm>
            <a:off x="3792502" y="2149032"/>
            <a:ext cx="4606996" cy="1415898"/>
          </a:xfrm>
          <a:prstGeom prst="roundRect">
            <a:avLst>
              <a:gd name="adj" fmla="val 23771"/>
            </a:avLst>
          </a:prstGeom>
          <a:solidFill>
            <a:srgbClr val="FFE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8712F24-CF8A-475D-BBE3-015FCC82909E}"/>
              </a:ext>
            </a:extLst>
          </p:cNvPr>
          <p:cNvSpPr/>
          <p:nvPr/>
        </p:nvSpPr>
        <p:spPr>
          <a:xfrm>
            <a:off x="4593771" y="3718428"/>
            <a:ext cx="3004458" cy="1332135"/>
          </a:xfrm>
          <a:prstGeom prst="roundRect">
            <a:avLst>
              <a:gd name="adj" fmla="val 195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A0C2D14-E028-49A3-A225-DBB44143E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3985"/>
            <a:ext cx="9144000" cy="2387600"/>
          </a:xfrm>
        </p:spPr>
        <p:txBody>
          <a:bodyPr/>
          <a:lstStyle/>
          <a:p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TransBot</a:t>
            </a:r>
            <a:endParaRPr lang="ko-KR" altLang="en-US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27434A2-B4FA-4270-B98A-0A41346B7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3542" y="3719605"/>
            <a:ext cx="3204916" cy="121103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60000"/>
              </a:lnSpc>
              <a:spcBef>
                <a:spcPct val="0"/>
              </a:spcBef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  <a:cs typeface="+mj-cs"/>
              </a:rPr>
              <a:t>21-024 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  <a:cs typeface="+mj-cs"/>
              </a:rPr>
              <a:t>김예린</a:t>
            </a:r>
            <a:endParaRPr lang="en-US" altLang="ko-KR" dirty="0">
              <a:latin typeface="210 옴니고딕 020" panose="02020603020101020101" pitchFamily="18" charset="-127"/>
              <a:ea typeface="210 옴니고딕 020" panose="02020603020101020101" pitchFamily="18" charset="-127"/>
              <a:cs typeface="+mj-cs"/>
            </a:endParaRPr>
          </a:p>
          <a:p>
            <a:pPr>
              <a:lnSpc>
                <a:spcPct val="160000"/>
              </a:lnSpc>
              <a:spcBef>
                <a:spcPct val="0"/>
              </a:spcBef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  <a:cs typeface="+mj-cs"/>
              </a:rPr>
              <a:t>19-006 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  <a:cs typeface="+mj-cs"/>
              </a:rPr>
              <a:t>권순호</a:t>
            </a:r>
          </a:p>
        </p:txBody>
      </p:sp>
    </p:spTree>
    <p:extLst>
      <p:ext uri="{BB962C8B-B14F-4D97-AF65-F5344CB8AC3E}">
        <p14:creationId xmlns:p14="http://schemas.microsoft.com/office/powerpoint/2010/main" val="16604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C7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9C9D18C7-B640-42C9-8BE9-BB490506FE00}"/>
              </a:ext>
            </a:extLst>
          </p:cNvPr>
          <p:cNvSpPr/>
          <p:nvPr/>
        </p:nvSpPr>
        <p:spPr>
          <a:xfrm>
            <a:off x="733777" y="1670225"/>
            <a:ext cx="10515599" cy="4506737"/>
          </a:xfrm>
          <a:prstGeom prst="roundRect">
            <a:avLst>
              <a:gd name="adj" fmla="val 44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01BA2B7E-0701-4B63-8D45-6671436F5B56}"/>
              </a:ext>
            </a:extLst>
          </p:cNvPr>
          <p:cNvSpPr/>
          <p:nvPr/>
        </p:nvSpPr>
        <p:spPr>
          <a:xfrm>
            <a:off x="733778" y="365125"/>
            <a:ext cx="3405960" cy="1170164"/>
          </a:xfrm>
          <a:prstGeom prst="roundRect">
            <a:avLst/>
          </a:prstGeom>
          <a:solidFill>
            <a:srgbClr val="FFE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2D84F9E-E0C0-457F-BACB-789D873C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52" y="365125"/>
            <a:ext cx="10339647" cy="1325563"/>
          </a:xfrm>
        </p:spPr>
        <p:txBody>
          <a:bodyPr/>
          <a:lstStyle/>
          <a:p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Motivation</a:t>
            </a:r>
            <a:endParaRPr lang="ko-KR" altLang="en-US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C12197-319E-4B2E-9417-FB6FC6160D74}"/>
              </a:ext>
            </a:extLst>
          </p:cNvPr>
          <p:cNvSpPr txBox="1"/>
          <p:nvPr/>
        </p:nvSpPr>
        <p:spPr>
          <a:xfrm>
            <a:off x="696766" y="2790727"/>
            <a:ext cx="1058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ko-KR" sz="3200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Started with no particular motivation(for fun),</a:t>
            </a:r>
          </a:p>
          <a:p>
            <a:pPr algn="ctr">
              <a:lnSpc>
                <a:spcPct val="200000"/>
              </a:lnSpc>
            </a:pPr>
            <a:r>
              <a:rPr lang="en-US" altLang="ko-KR" sz="3200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Thought it would be useful for foreign students</a:t>
            </a:r>
          </a:p>
        </p:txBody>
      </p:sp>
    </p:spTree>
    <p:extLst>
      <p:ext uri="{BB962C8B-B14F-4D97-AF65-F5344CB8AC3E}">
        <p14:creationId xmlns:p14="http://schemas.microsoft.com/office/powerpoint/2010/main" val="402016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C7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AF230CDB-5AE5-4F15-8EB5-262BA20EA1C8}"/>
              </a:ext>
            </a:extLst>
          </p:cNvPr>
          <p:cNvSpPr/>
          <p:nvPr/>
        </p:nvSpPr>
        <p:spPr>
          <a:xfrm>
            <a:off x="733777" y="1670225"/>
            <a:ext cx="10515599" cy="4506737"/>
          </a:xfrm>
          <a:prstGeom prst="roundRect">
            <a:avLst>
              <a:gd name="adj" fmla="val 44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684BC60E-4501-4144-AE39-594BB3D4AD0D}"/>
              </a:ext>
            </a:extLst>
          </p:cNvPr>
          <p:cNvSpPr/>
          <p:nvPr/>
        </p:nvSpPr>
        <p:spPr>
          <a:xfrm>
            <a:off x="733778" y="365125"/>
            <a:ext cx="3248018" cy="1170164"/>
          </a:xfrm>
          <a:prstGeom prst="roundRect">
            <a:avLst/>
          </a:prstGeom>
          <a:solidFill>
            <a:srgbClr val="FFE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0B99871-EF56-4D4F-8C66-E46D130B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655" y="365125"/>
            <a:ext cx="10273145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Features</a:t>
            </a:r>
            <a:endParaRPr lang="ko-KR" altLang="en-US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B7FBA6-B8F8-4C97-ADD1-EE4696782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24" y="1943192"/>
            <a:ext cx="10411176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/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등록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/reg</a:t>
            </a:r>
          </a:p>
          <a:p>
            <a:pPr marL="0" indent="0">
              <a:buNone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/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도움말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/help</a:t>
            </a:r>
          </a:p>
          <a:p>
            <a:pPr marL="0" indent="0">
              <a:buNone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/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수동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</a:t>
            </a:r>
            <a:r>
              <a:rPr lang="ko-KR" altLang="en-US" dirty="0" err="1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ㅅ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/manual, /m</a:t>
            </a:r>
          </a:p>
          <a:p>
            <a:pPr marL="0" indent="0">
              <a:buNone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/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자동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ㅈ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/auto, /a</a:t>
            </a:r>
          </a:p>
          <a:p>
            <a:pPr marL="0" indent="0">
              <a:buNone/>
            </a:pPr>
            <a:endParaRPr lang="en-US" altLang="ko-KR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/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번역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</a:t>
            </a:r>
            <a:r>
              <a:rPr lang="ko-KR" altLang="en-US" dirty="0" err="1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ㅂ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 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/translate, /tr</a:t>
            </a:r>
          </a:p>
          <a:p>
            <a:pPr marL="0" indent="0">
              <a:buNone/>
            </a:pPr>
            <a:endParaRPr lang="en-US" altLang="ko-KR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rgbClr val="FF0000"/>
                </a:solidFill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/</a:t>
            </a:r>
            <a:r>
              <a:rPr lang="ko-KR" altLang="en-US" dirty="0">
                <a:solidFill>
                  <a:srgbClr val="FF0000"/>
                </a:solidFill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동기화</a:t>
            </a:r>
            <a:r>
              <a:rPr lang="en-US" altLang="ko-KR" dirty="0">
                <a:solidFill>
                  <a:srgbClr val="FF0000"/>
                </a:solidFill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, /sync</a:t>
            </a:r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1415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C7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545DC49-C8BC-4CBC-BB00-B73388E4F1E4}"/>
              </a:ext>
            </a:extLst>
          </p:cNvPr>
          <p:cNvSpPr/>
          <p:nvPr/>
        </p:nvSpPr>
        <p:spPr>
          <a:xfrm>
            <a:off x="733777" y="1670224"/>
            <a:ext cx="10515599" cy="4506737"/>
          </a:xfrm>
          <a:prstGeom prst="roundRect">
            <a:avLst>
              <a:gd name="adj" fmla="val 44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2E28DCB3-E90A-404E-AFFB-B4E39421BC58}"/>
              </a:ext>
            </a:extLst>
          </p:cNvPr>
          <p:cNvSpPr/>
          <p:nvPr/>
        </p:nvSpPr>
        <p:spPr>
          <a:xfrm>
            <a:off x="733778" y="365125"/>
            <a:ext cx="4072650" cy="1170164"/>
          </a:xfrm>
          <a:prstGeom prst="roundRect">
            <a:avLst/>
          </a:prstGeom>
          <a:solidFill>
            <a:srgbClr val="FFE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0B99871-EF56-4D4F-8C66-E46D130B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365125"/>
            <a:ext cx="1034796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How it works</a:t>
            </a:r>
            <a:endParaRPr lang="ko-KR" altLang="en-US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463E8736-229A-443D-994A-FA9CB636E415}"/>
              </a:ext>
            </a:extLst>
          </p:cNvPr>
          <p:cNvGrpSpPr/>
          <p:nvPr/>
        </p:nvGrpSpPr>
        <p:grpSpPr>
          <a:xfrm>
            <a:off x="1983866" y="1875166"/>
            <a:ext cx="8373332" cy="3933902"/>
            <a:chOff x="2401953" y="1780569"/>
            <a:chExt cx="8373332" cy="3933902"/>
          </a:xfrm>
        </p:grpSpPr>
        <p:pic>
          <p:nvPicPr>
            <p:cNvPr id="1026" name="Picture 2" descr="Papago">
              <a:extLst>
                <a:ext uri="{FF2B5EF4-FFF2-40B4-BE49-F238E27FC236}">
                  <a16:creationId xmlns:a16="http://schemas.microsoft.com/office/drawing/2014/main" id="{E8DA80AE-9868-4C70-BB0D-73D52270BA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9625" y="1780569"/>
              <a:ext cx="1130651" cy="1130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A9F2539-D6E2-4D54-BA6B-707E6F56528D}"/>
                </a:ext>
              </a:extLst>
            </p:cNvPr>
            <p:cNvSpPr txBox="1"/>
            <p:nvPr/>
          </p:nvSpPr>
          <p:spPr>
            <a:xfrm>
              <a:off x="5225982" y="5349277"/>
              <a:ext cx="15311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210 옴니고딕 030" panose="02020603020101020101" pitchFamily="18" charset="-127"/>
                  <a:ea typeface="210 옴니고딕 030" panose="02020603020101020101" pitchFamily="18" charset="-127"/>
                </a:rPr>
                <a:t>server</a:t>
              </a:r>
              <a:endParaRPr lang="ko-KR" altLang="en-US" sz="1600" dirty="0">
                <a:latin typeface="210 옴니고딕 030" panose="02020603020101020101" pitchFamily="18" charset="-127"/>
                <a:ea typeface="210 옴니고딕 030" panose="02020603020101020101" pitchFamily="18" charset="-127"/>
              </a:endParaRPr>
            </a:p>
          </p:txBody>
        </p:sp>
        <p:pic>
          <p:nvPicPr>
            <p:cNvPr id="1028" name="Picture 4" descr="App Store에서 제공하는 카카오톡 KakaoTalk">
              <a:extLst>
                <a:ext uri="{FF2B5EF4-FFF2-40B4-BE49-F238E27FC236}">
                  <a16:creationId xmlns:a16="http://schemas.microsoft.com/office/drawing/2014/main" id="{C32885AB-1EB7-4025-862E-CD8624EE457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13" t="9396" r="26845" b="8838"/>
            <a:stretch/>
          </p:blipFill>
          <p:spPr bwMode="auto">
            <a:xfrm>
              <a:off x="2401953" y="3685280"/>
              <a:ext cx="1531186" cy="1418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FAC2CC8-8CB4-463B-BE66-2E3BEDE4A340}"/>
                </a:ext>
              </a:extLst>
            </p:cNvPr>
            <p:cNvSpPr txBox="1"/>
            <p:nvPr/>
          </p:nvSpPr>
          <p:spPr>
            <a:xfrm>
              <a:off x="2401953" y="5080620"/>
              <a:ext cx="15311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 err="1">
                  <a:latin typeface="210 옴니고딕 030" panose="02020603020101020101" pitchFamily="18" charset="-127"/>
                  <a:ea typeface="210 옴니고딕 030" panose="02020603020101020101" pitchFamily="18" charset="-127"/>
                </a:rPr>
                <a:t>KakaoTalk</a:t>
              </a:r>
              <a:endParaRPr lang="en-US" altLang="ko-KR" sz="1600" dirty="0">
                <a:latin typeface="210 옴니고딕 030" panose="02020603020101020101" pitchFamily="18" charset="-127"/>
                <a:ea typeface="210 옴니고딕 030" panose="02020603020101020101" pitchFamily="18" charset="-127"/>
              </a:endParaRPr>
            </a:p>
            <a:p>
              <a:pPr algn="ctr"/>
              <a:r>
                <a:rPr lang="en-US" altLang="ko-KR" sz="1600" dirty="0">
                  <a:latin typeface="210 옴니고딕 030" panose="02020603020101020101" pitchFamily="18" charset="-127"/>
                  <a:ea typeface="210 옴니고딕 030" panose="02020603020101020101" pitchFamily="18" charset="-127"/>
                </a:rPr>
                <a:t>server</a:t>
              </a:r>
              <a:endParaRPr lang="ko-KR" altLang="en-US" sz="1600" dirty="0">
                <a:latin typeface="210 옴니고딕 030" panose="02020603020101020101" pitchFamily="18" charset="-127"/>
                <a:ea typeface="210 옴니고딕 030" panose="02020603020101020101" pitchFamily="18" charset="-127"/>
              </a:endParaRPr>
            </a:p>
          </p:txBody>
        </p:sp>
        <p:pic>
          <p:nvPicPr>
            <p:cNvPr id="1030" name="Picture 6" descr="구글 스프레드시트] 한번에 연속데이터 채우기">
              <a:extLst>
                <a:ext uri="{FF2B5EF4-FFF2-40B4-BE49-F238E27FC236}">
                  <a16:creationId xmlns:a16="http://schemas.microsoft.com/office/drawing/2014/main" id="{E73DCB7B-34E6-4C6E-9E61-3E10D06A24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2373" y="3773959"/>
              <a:ext cx="1453281" cy="1453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F5CA00C9-2EF7-481F-BF15-B1BAAFA441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6199" y="4024405"/>
              <a:ext cx="1210752" cy="1210752"/>
            </a:xfrm>
            <a:prstGeom prst="rect">
              <a:avLst/>
            </a:prstGeom>
          </p:spPr>
        </p:pic>
        <p:pic>
          <p:nvPicPr>
            <p:cNvPr id="27" name="그림 26">
              <a:extLst>
                <a:ext uri="{FF2B5EF4-FFF2-40B4-BE49-F238E27FC236}">
                  <a16:creationId xmlns:a16="http://schemas.microsoft.com/office/drawing/2014/main" id="{7CFB2EBA-26ED-4C27-997F-3596F1C81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3025" y="4021105"/>
              <a:ext cx="1177175" cy="1177175"/>
            </a:xfrm>
            <a:prstGeom prst="rect">
              <a:avLst/>
            </a:prstGeom>
          </p:spPr>
        </p:pic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DD907DB1-1E06-490A-9D1B-4F553EAD61E7}"/>
                </a:ext>
              </a:extLst>
            </p:cNvPr>
            <p:cNvCxnSpPr/>
            <p:nvPr/>
          </p:nvCxnSpPr>
          <p:spPr>
            <a:xfrm>
              <a:off x="6616996" y="4652693"/>
              <a:ext cx="445562" cy="0"/>
            </a:xfrm>
            <a:prstGeom prst="line">
              <a:avLst/>
            </a:prstGeom>
            <a:ln w="50800">
              <a:solidFill>
                <a:srgbClr val="F0A500"/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52F9CC0-D400-4E0C-86BF-BE190AF18075}"/>
                </a:ext>
              </a:extLst>
            </p:cNvPr>
            <p:cNvSpPr txBox="1"/>
            <p:nvPr/>
          </p:nvSpPr>
          <p:spPr>
            <a:xfrm>
              <a:off x="6886019" y="5375917"/>
              <a:ext cx="15311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210 옴니고딕 030" panose="02020603020101020101" pitchFamily="18" charset="-127"/>
                  <a:ea typeface="210 옴니고딕 030" panose="02020603020101020101" pitchFamily="18" charset="-127"/>
                </a:rPr>
                <a:t>database</a:t>
              </a:r>
              <a:endParaRPr lang="ko-KR" altLang="en-US" sz="1600" dirty="0">
                <a:latin typeface="210 옴니고딕 030" panose="02020603020101020101" pitchFamily="18" charset="-127"/>
                <a:ea typeface="210 옴니고딕 030" panose="02020603020101020101" pitchFamily="18" charset="-127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77EC5EB-921E-4892-9594-58130CA35280}"/>
                </a:ext>
              </a:extLst>
            </p:cNvPr>
            <p:cNvSpPr txBox="1"/>
            <p:nvPr/>
          </p:nvSpPr>
          <p:spPr>
            <a:xfrm>
              <a:off x="5169357" y="2885976"/>
              <a:ext cx="15311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210 옴니고딕 030" panose="02020603020101020101" pitchFamily="18" charset="-127"/>
                  <a:ea typeface="210 옴니고딕 030" panose="02020603020101020101" pitchFamily="18" charset="-127"/>
                </a:rPr>
                <a:t>Papago API</a:t>
              </a:r>
              <a:endParaRPr lang="ko-KR" altLang="en-US" sz="1600" dirty="0">
                <a:latin typeface="210 옴니고딕 030" panose="02020603020101020101" pitchFamily="18" charset="-127"/>
                <a:ea typeface="210 옴니고딕 030" panose="02020603020101020101" pitchFamily="18" charset="-127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B5CE0B9-7CE5-4442-928B-C6FD9A1E6FA8}"/>
                </a:ext>
              </a:extLst>
            </p:cNvPr>
            <p:cNvSpPr txBox="1"/>
            <p:nvPr/>
          </p:nvSpPr>
          <p:spPr>
            <a:xfrm>
              <a:off x="9244099" y="5103173"/>
              <a:ext cx="15311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210 옴니고딕 030" panose="02020603020101020101" pitchFamily="18" charset="-127"/>
                  <a:ea typeface="210 옴니고딕 030" panose="02020603020101020101" pitchFamily="18" charset="-127"/>
                </a:rPr>
                <a:t>KSA</a:t>
              </a:r>
            </a:p>
            <a:p>
              <a:pPr algn="ctr"/>
              <a:r>
                <a:rPr lang="en-US" altLang="ko-KR" sz="1600" dirty="0">
                  <a:latin typeface="210 옴니고딕 030" panose="02020603020101020101" pitchFamily="18" charset="-127"/>
                  <a:ea typeface="210 옴니고딕 030" panose="02020603020101020101" pitchFamily="18" charset="-127"/>
                </a:rPr>
                <a:t>word sheet</a:t>
              </a:r>
              <a:endParaRPr lang="ko-KR" altLang="en-US" sz="1600" dirty="0">
                <a:latin typeface="210 옴니고딕 030" panose="02020603020101020101" pitchFamily="18" charset="-127"/>
                <a:ea typeface="210 옴니고딕 030" panose="02020603020101020101" pitchFamily="18" charset="-127"/>
              </a:endParaRPr>
            </a:p>
          </p:txBody>
        </p: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77F12C4B-F389-4C0C-82F8-11390D6A0DC8}"/>
                </a:ext>
              </a:extLst>
            </p:cNvPr>
            <p:cNvGrpSpPr/>
            <p:nvPr/>
          </p:nvGrpSpPr>
          <p:grpSpPr>
            <a:xfrm>
              <a:off x="3991086" y="4502420"/>
              <a:ext cx="1191864" cy="147813"/>
              <a:chOff x="3991086" y="4502420"/>
              <a:chExt cx="1191864" cy="147813"/>
            </a:xfrm>
          </p:grpSpPr>
          <p:cxnSp>
            <p:nvCxnSpPr>
              <p:cNvPr id="31" name="직선 화살표 연결선 30">
                <a:extLst>
                  <a:ext uri="{FF2B5EF4-FFF2-40B4-BE49-F238E27FC236}">
                    <a16:creationId xmlns:a16="http://schemas.microsoft.com/office/drawing/2014/main" id="{A6AAEAA6-7FEE-4A4A-B986-25B55D2094AA}"/>
                  </a:ext>
                </a:extLst>
              </p:cNvPr>
              <p:cNvCxnSpPr/>
              <p:nvPr/>
            </p:nvCxnSpPr>
            <p:spPr>
              <a:xfrm>
                <a:off x="3991086" y="4502420"/>
                <a:ext cx="1191864" cy="0"/>
              </a:xfrm>
              <a:prstGeom prst="straightConnector1">
                <a:avLst/>
              </a:prstGeom>
              <a:ln w="31750" cap="rnd">
                <a:solidFill>
                  <a:schemeClr val="accent4"/>
                </a:solidFill>
                <a:round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직선 화살표 연결선 37">
                <a:extLst>
                  <a:ext uri="{FF2B5EF4-FFF2-40B4-BE49-F238E27FC236}">
                    <a16:creationId xmlns:a16="http://schemas.microsoft.com/office/drawing/2014/main" id="{5DA312EF-47DF-4D8B-A72E-9F5C235AA754}"/>
                  </a:ext>
                </a:extLst>
              </p:cNvPr>
              <p:cNvCxnSpPr/>
              <p:nvPr/>
            </p:nvCxnSpPr>
            <p:spPr>
              <a:xfrm>
                <a:off x="3991086" y="4650233"/>
                <a:ext cx="1191864" cy="0"/>
              </a:xfrm>
              <a:prstGeom prst="straightConnector1">
                <a:avLst/>
              </a:prstGeom>
              <a:ln w="31750" cap="rnd">
                <a:solidFill>
                  <a:schemeClr val="accent4"/>
                </a:solidFill>
                <a:round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그룹 39">
              <a:extLst>
                <a:ext uri="{FF2B5EF4-FFF2-40B4-BE49-F238E27FC236}">
                  <a16:creationId xmlns:a16="http://schemas.microsoft.com/office/drawing/2014/main" id="{664F7F40-302C-4F00-A0EB-AE5B4F672582}"/>
                </a:ext>
              </a:extLst>
            </p:cNvPr>
            <p:cNvGrpSpPr/>
            <p:nvPr/>
          </p:nvGrpSpPr>
          <p:grpSpPr>
            <a:xfrm rot="5400000">
              <a:off x="5611807" y="3536069"/>
              <a:ext cx="672776" cy="147813"/>
              <a:chOff x="3991086" y="4502420"/>
              <a:chExt cx="1191864" cy="147813"/>
            </a:xfrm>
          </p:grpSpPr>
          <p:cxnSp>
            <p:nvCxnSpPr>
              <p:cNvPr id="41" name="직선 화살표 연결선 40">
                <a:extLst>
                  <a:ext uri="{FF2B5EF4-FFF2-40B4-BE49-F238E27FC236}">
                    <a16:creationId xmlns:a16="http://schemas.microsoft.com/office/drawing/2014/main" id="{487ED47D-E78E-4730-9328-E6337F459795}"/>
                  </a:ext>
                </a:extLst>
              </p:cNvPr>
              <p:cNvCxnSpPr/>
              <p:nvPr/>
            </p:nvCxnSpPr>
            <p:spPr>
              <a:xfrm>
                <a:off x="3991086" y="4502420"/>
                <a:ext cx="1191864" cy="0"/>
              </a:xfrm>
              <a:prstGeom prst="straightConnector1">
                <a:avLst/>
              </a:prstGeom>
              <a:ln w="31750" cap="rnd">
                <a:solidFill>
                  <a:schemeClr val="accent4"/>
                </a:solidFill>
                <a:round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화살표 연결선 41">
                <a:extLst>
                  <a:ext uri="{FF2B5EF4-FFF2-40B4-BE49-F238E27FC236}">
                    <a16:creationId xmlns:a16="http://schemas.microsoft.com/office/drawing/2014/main" id="{F6210807-06B2-4375-9C23-3E736B0E1CA0}"/>
                  </a:ext>
                </a:extLst>
              </p:cNvPr>
              <p:cNvCxnSpPr/>
              <p:nvPr/>
            </p:nvCxnSpPr>
            <p:spPr>
              <a:xfrm>
                <a:off x="3991086" y="4650233"/>
                <a:ext cx="1191864" cy="0"/>
              </a:xfrm>
              <a:prstGeom prst="straightConnector1">
                <a:avLst/>
              </a:prstGeom>
              <a:ln w="31750" cap="rnd">
                <a:solidFill>
                  <a:schemeClr val="accent4"/>
                </a:solidFill>
                <a:round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직선 화살표 연결선 44">
              <a:extLst>
                <a:ext uri="{FF2B5EF4-FFF2-40B4-BE49-F238E27FC236}">
                  <a16:creationId xmlns:a16="http://schemas.microsoft.com/office/drawing/2014/main" id="{425E0FE1-8D68-4FFC-A0A2-E6E97A756108}"/>
                </a:ext>
              </a:extLst>
            </p:cNvPr>
            <p:cNvCxnSpPr/>
            <p:nvPr/>
          </p:nvCxnSpPr>
          <p:spPr>
            <a:xfrm>
              <a:off x="8488799" y="4586328"/>
              <a:ext cx="985012" cy="0"/>
            </a:xfrm>
            <a:prstGeom prst="straightConnector1">
              <a:avLst/>
            </a:prstGeom>
            <a:ln w="31750" cap="rnd">
              <a:solidFill>
                <a:schemeClr val="accent4"/>
              </a:solidFill>
              <a:round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970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C7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4344295F-3B4C-4520-A3A0-3859C073D023}"/>
              </a:ext>
            </a:extLst>
          </p:cNvPr>
          <p:cNvSpPr/>
          <p:nvPr/>
        </p:nvSpPr>
        <p:spPr>
          <a:xfrm>
            <a:off x="733777" y="1670225"/>
            <a:ext cx="10515599" cy="4506737"/>
          </a:xfrm>
          <a:prstGeom prst="roundRect">
            <a:avLst>
              <a:gd name="adj" fmla="val 44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782BDE6E-A63B-4435-83CE-20BA6AE65CBF}"/>
              </a:ext>
            </a:extLst>
          </p:cNvPr>
          <p:cNvSpPr/>
          <p:nvPr/>
        </p:nvSpPr>
        <p:spPr>
          <a:xfrm>
            <a:off x="733778" y="365125"/>
            <a:ext cx="3916599" cy="1170164"/>
          </a:xfrm>
          <a:prstGeom prst="roundRect">
            <a:avLst/>
          </a:prstGeom>
          <a:solidFill>
            <a:srgbClr val="FFE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5BBC519E-545E-4844-8F0F-2559DF7B0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24" y="365125"/>
            <a:ext cx="1041117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Future Plans</a:t>
            </a:r>
            <a:endParaRPr lang="ko-KR" altLang="en-US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1EE272-0FD8-410C-A2EC-B6533C4D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68" y="1825625"/>
            <a:ext cx="1021733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code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 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refactor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Auto restart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replace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 </a:t>
            </a: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algorithm</a:t>
            </a:r>
            <a:r>
              <a:rPr lang="ko-KR" altLang="en-US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 </a:t>
            </a:r>
            <a:r>
              <a:rPr lang="en-US" altLang="ko-KR" dirty="0" err="1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optimazation</a:t>
            </a:r>
            <a:endParaRPr lang="en-US" altLang="ko-KR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Word database update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Manual(human) translation feature(translation buddies?)</a:t>
            </a:r>
          </a:p>
        </p:txBody>
      </p:sp>
    </p:spTree>
    <p:extLst>
      <p:ext uri="{BB962C8B-B14F-4D97-AF65-F5344CB8AC3E}">
        <p14:creationId xmlns:p14="http://schemas.microsoft.com/office/powerpoint/2010/main" val="3868050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C7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EE6E35DC-8732-4C74-8DD2-1F83308D2A3E}"/>
              </a:ext>
            </a:extLst>
          </p:cNvPr>
          <p:cNvSpPr/>
          <p:nvPr/>
        </p:nvSpPr>
        <p:spPr>
          <a:xfrm>
            <a:off x="3562152" y="2746220"/>
            <a:ext cx="5067696" cy="1287180"/>
          </a:xfrm>
          <a:prstGeom prst="roundRect">
            <a:avLst/>
          </a:prstGeom>
          <a:solidFill>
            <a:srgbClr val="FFE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7C1A5C8-32C7-44B1-AC2C-D67E3458D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ko-KR" sz="6000" dirty="0">
                <a:latin typeface="210 옴니고딕 020" panose="02020603020101020101" pitchFamily="18" charset="-127"/>
                <a:ea typeface="210 옴니고딕 020" panose="02020603020101020101" pitchFamily="18" charset="-127"/>
              </a:rPr>
              <a:t>Questions?</a:t>
            </a:r>
            <a:endParaRPr lang="ko-KR" altLang="en-US" sz="6000" dirty="0">
              <a:latin typeface="210 옴니고딕 020" panose="02020603020101020101" pitchFamily="18" charset="-127"/>
              <a:ea typeface="210 옴니고딕 020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106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와이드스크린</PresentationFormat>
  <Paragraphs>30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210 옴니고딕 020</vt:lpstr>
      <vt:lpstr>210 옴니고딕 030</vt:lpstr>
      <vt:lpstr>맑은 고딕</vt:lpstr>
      <vt:lpstr>Arial</vt:lpstr>
      <vt:lpstr>Wingdings</vt:lpstr>
      <vt:lpstr>Office 테마</vt:lpstr>
      <vt:lpstr>TransBot</vt:lpstr>
      <vt:lpstr>Motivation</vt:lpstr>
      <vt:lpstr>Features</vt:lpstr>
      <vt:lpstr>How it works</vt:lpstr>
      <vt:lpstr>Future Plans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TransBot</dc:title>
  <dc:creator>권순호</dc:creator>
  <cp:lastModifiedBy>권순호</cp:lastModifiedBy>
  <cp:revision>12</cp:revision>
  <dcterms:created xsi:type="dcterms:W3CDTF">2021-05-15T01:11:37Z</dcterms:created>
  <dcterms:modified xsi:type="dcterms:W3CDTF">2021-05-15T19:05:22Z</dcterms:modified>
</cp:coreProperties>
</file>